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318" r:id="rId4"/>
    <p:sldId id="297" r:id="rId5"/>
    <p:sldId id="317" r:id="rId6"/>
    <p:sldId id="306" r:id="rId7"/>
    <p:sldId id="307" r:id="rId8"/>
    <p:sldId id="311" r:id="rId9"/>
    <p:sldId id="308" r:id="rId10"/>
    <p:sldId id="309" r:id="rId11"/>
    <p:sldId id="312" r:id="rId12"/>
    <p:sldId id="295" r:id="rId13"/>
    <p:sldId id="281" r:id="rId14"/>
    <p:sldId id="316" r:id="rId15"/>
    <p:sldId id="283" r:id="rId16"/>
    <p:sldId id="258" r:id="rId17"/>
  </p:sldIdLst>
  <p:sldSz cx="24387175" cy="13716000"/>
  <p:notesSz cx="6858000" cy="9144000"/>
  <p:defaultTextStyle>
    <a:defPPr>
      <a:defRPr lang="en-US"/>
    </a:defPPr>
    <a:lvl1pPr marL="0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46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91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337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783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229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674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1120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566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A7E"/>
    <a:srgbClr val="D9D9D9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0" autoAdjust="0"/>
    <p:restoredTop sz="95541"/>
  </p:normalViewPr>
  <p:slideViewPr>
    <p:cSldViewPr snapToGrid="0">
      <p:cViewPr>
        <p:scale>
          <a:sx n="29" d="100"/>
          <a:sy n="29" d="100"/>
        </p:scale>
        <p:origin x="3392" y="2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49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724507" y="2252546"/>
            <a:ext cx="12244039" cy="796197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9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185718" y="3992136"/>
            <a:ext cx="14015739" cy="6646147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1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7401909" y="4803750"/>
            <a:ext cx="5974613" cy="8906019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4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0500423" cy="13716000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4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3015025" y="6372224"/>
            <a:ext cx="5015802" cy="7343776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0500423" cy="13716000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28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761893" y="2072120"/>
            <a:ext cx="4590288" cy="7763256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541189" y="6043960"/>
            <a:ext cx="7816590" cy="7763256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75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845192" y="5129560"/>
            <a:ext cx="5696427" cy="4385886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004680" y="10021487"/>
            <a:ext cx="4590288" cy="2430965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610694" y="2406232"/>
            <a:ext cx="2930925" cy="2192943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8004680" y="1263547"/>
            <a:ext cx="4590288" cy="8251900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4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522075" y="-169583"/>
            <a:ext cx="12966001" cy="14055167"/>
          </a:xfrm>
          <a:custGeom>
            <a:avLst/>
            <a:gdLst>
              <a:gd name="connsiteX0" fmla="*/ 12966001 w 12966001"/>
              <a:gd name="connsiteY0" fmla="*/ 0 h 14055167"/>
              <a:gd name="connsiteX1" fmla="*/ 12920825 w 12966001"/>
              <a:gd name="connsiteY1" fmla="*/ 14055167 h 14055167"/>
              <a:gd name="connsiteX2" fmla="*/ 0 w 12966001"/>
              <a:gd name="connsiteY2" fmla="*/ 13942223 h 14055167"/>
              <a:gd name="connsiteX3" fmla="*/ 0 w 12966001"/>
              <a:gd name="connsiteY3" fmla="*/ 13941957 h 14055167"/>
              <a:gd name="connsiteX4" fmla="*/ 10074585 w 12966001"/>
              <a:gd name="connsiteY4" fmla="*/ 67770 h 14055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66001" h="14055167">
                <a:moveTo>
                  <a:pt x="12966001" y="0"/>
                </a:moveTo>
                <a:lnTo>
                  <a:pt x="12920825" y="14055167"/>
                </a:lnTo>
                <a:lnTo>
                  <a:pt x="0" y="13942223"/>
                </a:lnTo>
                <a:lnTo>
                  <a:pt x="0" y="13941957"/>
                </a:lnTo>
                <a:lnTo>
                  <a:pt x="10074585" y="6777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r">
              <a:defRPr sz="4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637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2671909" y="3468137"/>
            <a:ext cx="3179541" cy="3111083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endParaRPr lang="en-US" dirty="0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6314218" y="3468137"/>
            <a:ext cx="6066263" cy="10247863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0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1962616" y="7215224"/>
            <a:ext cx="8421323" cy="4716966"/>
          </a:xfrm>
          <a:custGeom>
            <a:avLst/>
            <a:gdLst>
              <a:gd name="connsiteX0" fmla="*/ 4210663 w 8421323"/>
              <a:gd name="connsiteY0" fmla="*/ 0 h 4716966"/>
              <a:gd name="connsiteX1" fmla="*/ 8421323 w 8421323"/>
              <a:gd name="connsiteY1" fmla="*/ 4716966 h 4716966"/>
              <a:gd name="connsiteX2" fmla="*/ 0 w 8421323"/>
              <a:gd name="connsiteY2" fmla="*/ 4716966 h 4716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21323" h="4716966">
                <a:moveTo>
                  <a:pt x="4210663" y="0"/>
                </a:moveTo>
                <a:lnTo>
                  <a:pt x="8421323" y="4716966"/>
                </a:lnTo>
                <a:lnTo>
                  <a:pt x="0" y="4716966"/>
                </a:lnTo>
                <a:close/>
              </a:path>
            </a:pathLst>
          </a:custGeom>
        </p:spPr>
        <p:txBody>
          <a:bodyPr wrap="square" anchor="b">
            <a:noAutofit/>
          </a:bodyPr>
          <a:lstStyle>
            <a:lvl1pPr algn="ctr">
              <a:defRPr sz="32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174723" y="1783810"/>
            <a:ext cx="9086621" cy="10148380"/>
          </a:xfrm>
          <a:custGeom>
            <a:avLst/>
            <a:gdLst>
              <a:gd name="connsiteX0" fmla="*/ 0 w 9086621"/>
              <a:gd name="connsiteY0" fmla="*/ 0 h 10148380"/>
              <a:gd name="connsiteX1" fmla="*/ 9086621 w 9086621"/>
              <a:gd name="connsiteY1" fmla="*/ 0 h 10148380"/>
              <a:gd name="connsiteX2" fmla="*/ 9086621 w 9086621"/>
              <a:gd name="connsiteY2" fmla="*/ 10148380 h 10148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086621" h="10148380">
                <a:moveTo>
                  <a:pt x="0" y="0"/>
                </a:moveTo>
                <a:lnTo>
                  <a:pt x="9086621" y="0"/>
                </a:lnTo>
                <a:lnTo>
                  <a:pt x="9086621" y="1014838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20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7" y="0"/>
            <a:ext cx="24387048" cy="13716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1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-4369052" y="2092510"/>
            <a:ext cx="10911921" cy="8683487"/>
          </a:xfrm>
          <a:custGeom>
            <a:avLst/>
            <a:gdLst>
              <a:gd name="connsiteX0" fmla="*/ 4382859 w 10911921"/>
              <a:gd name="connsiteY0" fmla="*/ 0 h 8683487"/>
              <a:gd name="connsiteX1" fmla="*/ 10911921 w 10911921"/>
              <a:gd name="connsiteY1" fmla="*/ 6537284 h 8683487"/>
              <a:gd name="connsiteX2" fmla="*/ 8773941 w 10911921"/>
              <a:gd name="connsiteY2" fmla="*/ 8683487 h 8683487"/>
              <a:gd name="connsiteX3" fmla="*/ 4382859 w 10911921"/>
              <a:gd name="connsiteY3" fmla="*/ 4292406 h 8683487"/>
              <a:gd name="connsiteX4" fmla="*/ 2137980 w 10911921"/>
              <a:gd name="connsiteY4" fmla="*/ 6537284 h 8683487"/>
              <a:gd name="connsiteX5" fmla="*/ 0 w 10911921"/>
              <a:gd name="connsiteY5" fmla="*/ 4391082 h 8683487"/>
              <a:gd name="connsiteX6" fmla="*/ 2236656 w 10911921"/>
              <a:gd name="connsiteY6" fmla="*/ 2146203 h 8683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11921" h="8683487">
                <a:moveTo>
                  <a:pt x="4382859" y="0"/>
                </a:moveTo>
                <a:lnTo>
                  <a:pt x="10911921" y="6537284"/>
                </a:lnTo>
                <a:lnTo>
                  <a:pt x="8773941" y="8683487"/>
                </a:lnTo>
                <a:lnTo>
                  <a:pt x="4382859" y="4292406"/>
                </a:lnTo>
                <a:lnTo>
                  <a:pt x="2137980" y="6537284"/>
                </a:lnTo>
                <a:lnTo>
                  <a:pt x="0" y="4391082"/>
                </a:lnTo>
                <a:lnTo>
                  <a:pt x="2236656" y="214620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8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3726733" y="2940003"/>
            <a:ext cx="10911921" cy="8683487"/>
          </a:xfrm>
          <a:custGeom>
            <a:avLst/>
            <a:gdLst>
              <a:gd name="connsiteX0" fmla="*/ 2137981 w 10911921"/>
              <a:gd name="connsiteY0" fmla="*/ 0 h 8683487"/>
              <a:gd name="connsiteX1" fmla="*/ 6529062 w 10911921"/>
              <a:gd name="connsiteY1" fmla="*/ 4391082 h 8683487"/>
              <a:gd name="connsiteX2" fmla="*/ 8773941 w 10911921"/>
              <a:gd name="connsiteY2" fmla="*/ 2146203 h 8683487"/>
              <a:gd name="connsiteX3" fmla="*/ 10911921 w 10911921"/>
              <a:gd name="connsiteY3" fmla="*/ 4292406 h 8683487"/>
              <a:gd name="connsiteX4" fmla="*/ 8675265 w 10911921"/>
              <a:gd name="connsiteY4" fmla="*/ 6537284 h 8683487"/>
              <a:gd name="connsiteX5" fmla="*/ 6529062 w 10911921"/>
              <a:gd name="connsiteY5" fmla="*/ 8683487 h 8683487"/>
              <a:gd name="connsiteX6" fmla="*/ 0 w 10911921"/>
              <a:gd name="connsiteY6" fmla="*/ 2146203 h 8683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11921" h="8683487">
                <a:moveTo>
                  <a:pt x="2137981" y="0"/>
                </a:moveTo>
                <a:lnTo>
                  <a:pt x="6529062" y="4391082"/>
                </a:lnTo>
                <a:lnTo>
                  <a:pt x="8773941" y="2146203"/>
                </a:lnTo>
                <a:lnTo>
                  <a:pt x="10911921" y="4292406"/>
                </a:lnTo>
                <a:lnTo>
                  <a:pt x="8675265" y="6537284"/>
                </a:lnTo>
                <a:lnTo>
                  <a:pt x="6529062" y="8683487"/>
                </a:lnTo>
                <a:lnTo>
                  <a:pt x="0" y="214620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9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-4369051" y="2092509"/>
            <a:ext cx="19007705" cy="9530980"/>
          </a:xfrm>
          <a:custGeom>
            <a:avLst/>
            <a:gdLst>
              <a:gd name="connsiteX0" fmla="*/ 10233765 w 19007705"/>
              <a:gd name="connsiteY0" fmla="*/ 847493 h 9530980"/>
              <a:gd name="connsiteX1" fmla="*/ 14624846 w 19007705"/>
              <a:gd name="connsiteY1" fmla="*/ 5238575 h 9530980"/>
              <a:gd name="connsiteX2" fmla="*/ 16869725 w 19007705"/>
              <a:gd name="connsiteY2" fmla="*/ 2993696 h 9530980"/>
              <a:gd name="connsiteX3" fmla="*/ 19007705 w 19007705"/>
              <a:gd name="connsiteY3" fmla="*/ 5139899 h 9530980"/>
              <a:gd name="connsiteX4" fmla="*/ 16771049 w 19007705"/>
              <a:gd name="connsiteY4" fmla="*/ 7384777 h 9530980"/>
              <a:gd name="connsiteX5" fmla="*/ 14624846 w 19007705"/>
              <a:gd name="connsiteY5" fmla="*/ 9530980 h 9530980"/>
              <a:gd name="connsiteX6" fmla="*/ 8095784 w 19007705"/>
              <a:gd name="connsiteY6" fmla="*/ 2993696 h 9530980"/>
              <a:gd name="connsiteX7" fmla="*/ 4382858 w 19007705"/>
              <a:gd name="connsiteY7" fmla="*/ 0 h 9530980"/>
              <a:gd name="connsiteX8" fmla="*/ 10911920 w 19007705"/>
              <a:gd name="connsiteY8" fmla="*/ 6537284 h 9530980"/>
              <a:gd name="connsiteX9" fmla="*/ 8773941 w 19007705"/>
              <a:gd name="connsiteY9" fmla="*/ 8683487 h 9530980"/>
              <a:gd name="connsiteX10" fmla="*/ 4382858 w 19007705"/>
              <a:gd name="connsiteY10" fmla="*/ 4292406 h 9530980"/>
              <a:gd name="connsiteX11" fmla="*/ 2137979 w 19007705"/>
              <a:gd name="connsiteY11" fmla="*/ 6537284 h 9530980"/>
              <a:gd name="connsiteX12" fmla="*/ 0 w 19007705"/>
              <a:gd name="connsiteY12" fmla="*/ 4391082 h 9530980"/>
              <a:gd name="connsiteX13" fmla="*/ 2236655 w 19007705"/>
              <a:gd name="connsiteY13" fmla="*/ 2146203 h 953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007705" h="9530980">
                <a:moveTo>
                  <a:pt x="10233765" y="847493"/>
                </a:moveTo>
                <a:lnTo>
                  <a:pt x="14624846" y="5238575"/>
                </a:lnTo>
                <a:lnTo>
                  <a:pt x="16869725" y="2993696"/>
                </a:lnTo>
                <a:lnTo>
                  <a:pt x="19007705" y="5139899"/>
                </a:lnTo>
                <a:lnTo>
                  <a:pt x="16771049" y="7384777"/>
                </a:lnTo>
                <a:lnTo>
                  <a:pt x="14624846" y="9530980"/>
                </a:lnTo>
                <a:lnTo>
                  <a:pt x="8095784" y="2993696"/>
                </a:lnTo>
                <a:close/>
                <a:moveTo>
                  <a:pt x="4382858" y="0"/>
                </a:moveTo>
                <a:lnTo>
                  <a:pt x="10911920" y="6537284"/>
                </a:lnTo>
                <a:lnTo>
                  <a:pt x="8773941" y="8683487"/>
                </a:lnTo>
                <a:lnTo>
                  <a:pt x="4382858" y="4292406"/>
                </a:lnTo>
                <a:lnTo>
                  <a:pt x="2137979" y="6537284"/>
                </a:lnTo>
                <a:lnTo>
                  <a:pt x="0" y="4391082"/>
                </a:lnTo>
                <a:lnTo>
                  <a:pt x="2236655" y="214620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0124153" y="4144411"/>
            <a:ext cx="10911921" cy="8683487"/>
          </a:xfrm>
          <a:custGeom>
            <a:avLst/>
            <a:gdLst>
              <a:gd name="connsiteX0" fmla="*/ 2137981 w 10911921"/>
              <a:gd name="connsiteY0" fmla="*/ 0 h 8683487"/>
              <a:gd name="connsiteX1" fmla="*/ 6529062 w 10911921"/>
              <a:gd name="connsiteY1" fmla="*/ 4391082 h 8683487"/>
              <a:gd name="connsiteX2" fmla="*/ 8773941 w 10911921"/>
              <a:gd name="connsiteY2" fmla="*/ 2146203 h 8683487"/>
              <a:gd name="connsiteX3" fmla="*/ 10911921 w 10911921"/>
              <a:gd name="connsiteY3" fmla="*/ 4292406 h 8683487"/>
              <a:gd name="connsiteX4" fmla="*/ 8675265 w 10911921"/>
              <a:gd name="connsiteY4" fmla="*/ 6537284 h 8683487"/>
              <a:gd name="connsiteX5" fmla="*/ 6529062 w 10911921"/>
              <a:gd name="connsiteY5" fmla="*/ 8683487 h 8683487"/>
              <a:gd name="connsiteX6" fmla="*/ 0 w 10911921"/>
              <a:gd name="connsiteY6" fmla="*/ 2146203 h 8683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11921" h="8683487">
                <a:moveTo>
                  <a:pt x="2137981" y="0"/>
                </a:moveTo>
                <a:lnTo>
                  <a:pt x="6529062" y="4391082"/>
                </a:lnTo>
                <a:lnTo>
                  <a:pt x="8773941" y="2146203"/>
                </a:lnTo>
                <a:lnTo>
                  <a:pt x="10911921" y="4292406"/>
                </a:lnTo>
                <a:lnTo>
                  <a:pt x="8675265" y="6537284"/>
                </a:lnTo>
                <a:lnTo>
                  <a:pt x="6529062" y="8683487"/>
                </a:lnTo>
                <a:lnTo>
                  <a:pt x="0" y="214620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2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3" y="3869472"/>
            <a:ext cx="24387048" cy="5977055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61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7814649" y="0"/>
            <a:ext cx="5731728" cy="13716000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6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4398266" y="0"/>
            <a:ext cx="5731728" cy="13716000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19268020" y="7213510"/>
            <a:ext cx="3419856" cy="3419856"/>
          </a:xfrm>
          <a:prstGeom prst="diamond">
            <a:avLst/>
          </a:prstGeom>
        </p:spPr>
        <p:txBody>
          <a:bodyPr/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19268020" y="1635128"/>
            <a:ext cx="3419856" cy="3419856"/>
          </a:xfrm>
          <a:prstGeom prst="diamond">
            <a:avLst/>
          </a:prstGeom>
        </p:spPr>
        <p:txBody>
          <a:bodyPr/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14397234" y="7213510"/>
            <a:ext cx="3419856" cy="3419856"/>
          </a:xfrm>
          <a:prstGeom prst="diamond">
            <a:avLst/>
          </a:prstGeom>
        </p:spPr>
        <p:txBody>
          <a:bodyPr/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4397234" y="1635128"/>
            <a:ext cx="3419856" cy="3419856"/>
          </a:xfrm>
          <a:prstGeom prst="diamond">
            <a:avLst/>
          </a:prstGeom>
        </p:spPr>
        <p:txBody>
          <a:bodyPr/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9177664" y="1635128"/>
            <a:ext cx="3419856" cy="3419856"/>
          </a:xfrm>
          <a:prstGeom prst="diamond">
            <a:avLst/>
          </a:prstGeom>
        </p:spPr>
        <p:txBody>
          <a:bodyPr/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9177664" y="7213510"/>
            <a:ext cx="3419856" cy="3419856"/>
          </a:xfrm>
          <a:prstGeom prst="diamond">
            <a:avLst/>
          </a:prstGeom>
        </p:spPr>
        <p:txBody>
          <a:bodyPr/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434576" y="2297113"/>
            <a:ext cx="15967849" cy="9121775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87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5914258" y="7825970"/>
            <a:ext cx="3236976" cy="3236976"/>
          </a:xfrm>
          <a:prstGeom prst="ellipse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5914258" y="2653685"/>
            <a:ext cx="3236976" cy="3236976"/>
          </a:xfrm>
          <a:prstGeom prst="ellipse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8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969657" y="1682068"/>
            <a:ext cx="7704957" cy="3873920"/>
          </a:xfrm>
          <a:custGeom>
            <a:avLst/>
            <a:gdLst>
              <a:gd name="connsiteX0" fmla="*/ 0 w 7704957"/>
              <a:gd name="connsiteY0" fmla="*/ 0 h 3873920"/>
              <a:gd name="connsiteX1" fmla="*/ 7704957 w 7704957"/>
              <a:gd name="connsiteY1" fmla="*/ 0 h 3873920"/>
              <a:gd name="connsiteX2" fmla="*/ 3852477 w 7704957"/>
              <a:gd name="connsiteY2" fmla="*/ 3873920 h 3873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04957" h="3873920">
                <a:moveTo>
                  <a:pt x="0" y="0"/>
                </a:moveTo>
                <a:lnTo>
                  <a:pt x="7704957" y="0"/>
                </a:lnTo>
                <a:lnTo>
                  <a:pt x="3852477" y="387392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3200"/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-2" y="715956"/>
            <a:ext cx="13359163" cy="13000044"/>
          </a:xfrm>
          <a:custGeom>
            <a:avLst/>
            <a:gdLst>
              <a:gd name="connsiteX0" fmla="*/ 0 w 13359163"/>
              <a:gd name="connsiteY0" fmla="*/ 0 h 13000044"/>
              <a:gd name="connsiteX1" fmla="*/ 13359163 w 13359163"/>
              <a:gd name="connsiteY1" fmla="*/ 13000044 h 13000044"/>
              <a:gd name="connsiteX2" fmla="*/ 0 w 13359163"/>
              <a:gd name="connsiteY2" fmla="*/ 13000044 h 1300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59163" h="13000044">
                <a:moveTo>
                  <a:pt x="0" y="0"/>
                </a:moveTo>
                <a:lnTo>
                  <a:pt x="13359163" y="13000044"/>
                </a:lnTo>
                <a:lnTo>
                  <a:pt x="0" y="1300004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l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0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 noChangeAspect="1"/>
          </p:cNvSpPr>
          <p:nvPr>
            <p:ph type="pic" sz="quarter" idx="10"/>
          </p:nvPr>
        </p:nvSpPr>
        <p:spPr>
          <a:xfrm>
            <a:off x="2904614" y="3970620"/>
            <a:ext cx="7172448" cy="5596128"/>
          </a:xfrm>
          <a:custGeom>
            <a:avLst/>
            <a:gdLst>
              <a:gd name="connsiteX0" fmla="*/ 2146202 w 15303002"/>
              <a:gd name="connsiteY0" fmla="*/ 3256308 h 11939795"/>
              <a:gd name="connsiteX1" fmla="*/ 6529060 w 15303002"/>
              <a:gd name="connsiteY1" fmla="*/ 7647389 h 11939795"/>
              <a:gd name="connsiteX2" fmla="*/ 8790384 w 15303002"/>
              <a:gd name="connsiteY2" fmla="*/ 5402513 h 11939795"/>
              <a:gd name="connsiteX3" fmla="*/ 10936586 w 15303002"/>
              <a:gd name="connsiteY3" fmla="*/ 7548713 h 11939795"/>
              <a:gd name="connsiteX4" fmla="*/ 8675262 w 15303002"/>
              <a:gd name="connsiteY4" fmla="*/ 9793592 h 11939795"/>
              <a:gd name="connsiteX5" fmla="*/ 6529060 w 15303002"/>
              <a:gd name="connsiteY5" fmla="*/ 11939795 h 11939795"/>
              <a:gd name="connsiteX6" fmla="*/ 4391081 w 15303002"/>
              <a:gd name="connsiteY6" fmla="*/ 9793592 h 11939795"/>
              <a:gd name="connsiteX7" fmla="*/ 2146202 w 15303002"/>
              <a:gd name="connsiteY7" fmla="*/ 7548713 h 11939795"/>
              <a:gd name="connsiteX8" fmla="*/ 0 w 15303002"/>
              <a:gd name="connsiteY8" fmla="*/ 5402513 h 11939795"/>
              <a:gd name="connsiteX9" fmla="*/ 8773939 w 15303002"/>
              <a:gd name="connsiteY9" fmla="*/ 0 h 11939795"/>
              <a:gd name="connsiteX10" fmla="*/ 15303002 w 15303002"/>
              <a:gd name="connsiteY10" fmla="*/ 6537284 h 11939795"/>
              <a:gd name="connsiteX11" fmla="*/ 13165021 w 15303002"/>
              <a:gd name="connsiteY11" fmla="*/ 8683487 h 11939795"/>
              <a:gd name="connsiteX12" fmla="*/ 8773939 w 15303002"/>
              <a:gd name="connsiteY12" fmla="*/ 4292407 h 11939795"/>
              <a:gd name="connsiteX13" fmla="*/ 6529061 w 15303002"/>
              <a:gd name="connsiteY13" fmla="*/ 6537284 h 11939795"/>
              <a:gd name="connsiteX14" fmla="*/ 4391081 w 15303002"/>
              <a:gd name="connsiteY14" fmla="*/ 4391083 h 11939795"/>
              <a:gd name="connsiteX15" fmla="*/ 6627736 w 15303002"/>
              <a:gd name="connsiteY15" fmla="*/ 2146203 h 11939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5303002" h="11939795">
                <a:moveTo>
                  <a:pt x="2146202" y="3256308"/>
                </a:moveTo>
                <a:lnTo>
                  <a:pt x="6529060" y="7647389"/>
                </a:lnTo>
                <a:lnTo>
                  <a:pt x="8790384" y="5402513"/>
                </a:lnTo>
                <a:lnTo>
                  <a:pt x="10936586" y="7548713"/>
                </a:lnTo>
                <a:lnTo>
                  <a:pt x="8675262" y="9793592"/>
                </a:lnTo>
                <a:lnTo>
                  <a:pt x="6529060" y="11939795"/>
                </a:lnTo>
                <a:lnTo>
                  <a:pt x="4391081" y="9793592"/>
                </a:lnTo>
                <a:lnTo>
                  <a:pt x="2146202" y="7548713"/>
                </a:lnTo>
                <a:lnTo>
                  <a:pt x="0" y="5402513"/>
                </a:lnTo>
                <a:close/>
                <a:moveTo>
                  <a:pt x="8773939" y="0"/>
                </a:moveTo>
                <a:lnTo>
                  <a:pt x="15303002" y="6537284"/>
                </a:lnTo>
                <a:lnTo>
                  <a:pt x="13165021" y="8683487"/>
                </a:lnTo>
                <a:lnTo>
                  <a:pt x="8773939" y="4292407"/>
                </a:lnTo>
                <a:lnTo>
                  <a:pt x="6529061" y="6537284"/>
                </a:lnTo>
                <a:lnTo>
                  <a:pt x="4391081" y="4391083"/>
                </a:lnTo>
                <a:lnTo>
                  <a:pt x="6627736" y="21462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05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4742351" y="7812897"/>
            <a:ext cx="3894265" cy="4654166"/>
          </a:xfrm>
          <a:custGeom>
            <a:avLst/>
            <a:gdLst>
              <a:gd name="connsiteX0" fmla="*/ 0 w 3894265"/>
              <a:gd name="connsiteY0" fmla="*/ 0 h 4654166"/>
              <a:gd name="connsiteX1" fmla="*/ 3894265 w 3894265"/>
              <a:gd name="connsiteY1" fmla="*/ 2327083 h 4654166"/>
              <a:gd name="connsiteX2" fmla="*/ 0 w 3894265"/>
              <a:gd name="connsiteY2" fmla="*/ 4654166 h 465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94265" h="4654166">
                <a:moveTo>
                  <a:pt x="0" y="0"/>
                </a:moveTo>
                <a:lnTo>
                  <a:pt x="3894265" y="2327083"/>
                </a:lnTo>
                <a:lnTo>
                  <a:pt x="0" y="465416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4742351" y="2214985"/>
            <a:ext cx="8634173" cy="10318984"/>
          </a:xfrm>
          <a:custGeom>
            <a:avLst/>
            <a:gdLst>
              <a:gd name="connsiteX0" fmla="*/ 8634173 w 8634173"/>
              <a:gd name="connsiteY0" fmla="*/ 0 h 10318984"/>
              <a:gd name="connsiteX1" fmla="*/ 8634173 w 8634173"/>
              <a:gd name="connsiteY1" fmla="*/ 10318984 h 10318984"/>
              <a:gd name="connsiteX2" fmla="*/ 0 w 8634173"/>
              <a:gd name="connsiteY2" fmla="*/ 5159492 h 10318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34173" h="10318984">
                <a:moveTo>
                  <a:pt x="8634173" y="0"/>
                </a:moveTo>
                <a:lnTo>
                  <a:pt x="8634173" y="10318984"/>
                </a:lnTo>
                <a:lnTo>
                  <a:pt x="0" y="515949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6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1010653" y="2214985"/>
            <a:ext cx="6772898" cy="10318984"/>
          </a:xfrm>
          <a:custGeom>
            <a:avLst/>
            <a:gdLst>
              <a:gd name="connsiteX0" fmla="*/ 0 w 6772898"/>
              <a:gd name="connsiteY0" fmla="*/ 0 h 10318984"/>
              <a:gd name="connsiteX1" fmla="*/ 6772898 w 6772898"/>
              <a:gd name="connsiteY1" fmla="*/ 5159492 h 10318984"/>
              <a:gd name="connsiteX2" fmla="*/ 0 w 6772898"/>
              <a:gd name="connsiteY2" fmla="*/ 10318984 h 10318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2898" h="10318984">
                <a:moveTo>
                  <a:pt x="0" y="0"/>
                </a:moveTo>
                <a:lnTo>
                  <a:pt x="6772898" y="5159492"/>
                </a:lnTo>
                <a:lnTo>
                  <a:pt x="0" y="103189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076922" y="3953801"/>
            <a:ext cx="8321688" cy="3070692"/>
          </a:xfrm>
          <a:custGeom>
            <a:avLst/>
            <a:gdLst>
              <a:gd name="connsiteX0" fmla="*/ 0 w 8321688"/>
              <a:gd name="connsiteY0" fmla="*/ 0 h 3070692"/>
              <a:gd name="connsiteX1" fmla="*/ 8321688 w 8321688"/>
              <a:gd name="connsiteY1" fmla="*/ 0 h 3070692"/>
              <a:gd name="connsiteX2" fmla="*/ 4160844 w 8321688"/>
              <a:gd name="connsiteY2" fmla="*/ 3070692 h 307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21688" h="3070692">
                <a:moveTo>
                  <a:pt x="0" y="0"/>
                </a:moveTo>
                <a:lnTo>
                  <a:pt x="8321688" y="0"/>
                </a:lnTo>
                <a:lnTo>
                  <a:pt x="4160844" y="307069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2731429" y="4237462"/>
            <a:ext cx="5239512" cy="5239512"/>
          </a:xfrm>
          <a:prstGeom prst="diamond">
            <a:avLst/>
          </a:pr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5353528" y="6859560"/>
            <a:ext cx="5239512" cy="5239512"/>
          </a:xfrm>
          <a:prstGeom prst="diamond">
            <a:avLst/>
          </a:pr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528" y="1618487"/>
            <a:ext cx="5239512" cy="5239512"/>
          </a:xfrm>
          <a:prstGeom prst="diamond">
            <a:avLst/>
          </a:pr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5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08451" y="4727448"/>
            <a:ext cx="22869144" cy="8988552"/>
          </a:xfrm>
          <a:prstGeom prst="triangle">
            <a:avLst/>
          </a:pr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26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049694" y="3236976"/>
            <a:ext cx="26654760" cy="10479024"/>
          </a:xfrm>
          <a:prstGeom prst="triangle">
            <a:avLst/>
          </a:pr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009460" y="9710928"/>
            <a:ext cx="10177272" cy="4005072"/>
          </a:xfrm>
          <a:prstGeom prst="triangle">
            <a:avLst/>
          </a:prstGeom>
        </p:spPr>
        <p:txBody>
          <a:bodyPr wrap="square">
            <a:noAutofit/>
          </a:bodyPr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8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81201" y="2552701"/>
            <a:ext cx="8001000" cy="5105400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7871947" y="5541542"/>
            <a:ext cx="4343401" cy="5963654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46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010653" y="2000250"/>
            <a:ext cx="6990347" cy="4352159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8516600" y="4780784"/>
            <a:ext cx="4859922" cy="7163566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144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296528" y="2171700"/>
            <a:ext cx="12705347" cy="7972425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787806" y="4661210"/>
            <a:ext cx="7828156" cy="10326029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293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5583784" y="888103"/>
            <a:ext cx="15303002" cy="11939795"/>
          </a:xfrm>
          <a:custGeom>
            <a:avLst/>
            <a:gdLst>
              <a:gd name="connsiteX0" fmla="*/ 2146202 w 15303002"/>
              <a:gd name="connsiteY0" fmla="*/ 3256308 h 11939795"/>
              <a:gd name="connsiteX1" fmla="*/ 6529060 w 15303002"/>
              <a:gd name="connsiteY1" fmla="*/ 7647389 h 11939795"/>
              <a:gd name="connsiteX2" fmla="*/ 8790384 w 15303002"/>
              <a:gd name="connsiteY2" fmla="*/ 5402513 h 11939795"/>
              <a:gd name="connsiteX3" fmla="*/ 10936586 w 15303002"/>
              <a:gd name="connsiteY3" fmla="*/ 7548713 h 11939795"/>
              <a:gd name="connsiteX4" fmla="*/ 8675262 w 15303002"/>
              <a:gd name="connsiteY4" fmla="*/ 9793592 h 11939795"/>
              <a:gd name="connsiteX5" fmla="*/ 6529060 w 15303002"/>
              <a:gd name="connsiteY5" fmla="*/ 11939795 h 11939795"/>
              <a:gd name="connsiteX6" fmla="*/ 4391081 w 15303002"/>
              <a:gd name="connsiteY6" fmla="*/ 9793592 h 11939795"/>
              <a:gd name="connsiteX7" fmla="*/ 2146202 w 15303002"/>
              <a:gd name="connsiteY7" fmla="*/ 7548713 h 11939795"/>
              <a:gd name="connsiteX8" fmla="*/ 0 w 15303002"/>
              <a:gd name="connsiteY8" fmla="*/ 5402513 h 11939795"/>
              <a:gd name="connsiteX9" fmla="*/ 8773939 w 15303002"/>
              <a:gd name="connsiteY9" fmla="*/ 0 h 11939795"/>
              <a:gd name="connsiteX10" fmla="*/ 15303002 w 15303002"/>
              <a:gd name="connsiteY10" fmla="*/ 6537284 h 11939795"/>
              <a:gd name="connsiteX11" fmla="*/ 13165021 w 15303002"/>
              <a:gd name="connsiteY11" fmla="*/ 8683487 h 11939795"/>
              <a:gd name="connsiteX12" fmla="*/ 8773939 w 15303002"/>
              <a:gd name="connsiteY12" fmla="*/ 4292407 h 11939795"/>
              <a:gd name="connsiteX13" fmla="*/ 6529061 w 15303002"/>
              <a:gd name="connsiteY13" fmla="*/ 6537284 h 11939795"/>
              <a:gd name="connsiteX14" fmla="*/ 4391081 w 15303002"/>
              <a:gd name="connsiteY14" fmla="*/ 4391083 h 11939795"/>
              <a:gd name="connsiteX15" fmla="*/ 6627736 w 15303002"/>
              <a:gd name="connsiteY15" fmla="*/ 2146203 h 11939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5303002" h="11939795">
                <a:moveTo>
                  <a:pt x="2146202" y="3256308"/>
                </a:moveTo>
                <a:lnTo>
                  <a:pt x="6529060" y="7647389"/>
                </a:lnTo>
                <a:lnTo>
                  <a:pt x="8790384" y="5402513"/>
                </a:lnTo>
                <a:lnTo>
                  <a:pt x="10936586" y="7548713"/>
                </a:lnTo>
                <a:lnTo>
                  <a:pt x="8675262" y="9793592"/>
                </a:lnTo>
                <a:lnTo>
                  <a:pt x="6529060" y="11939795"/>
                </a:lnTo>
                <a:lnTo>
                  <a:pt x="4391081" y="9793592"/>
                </a:lnTo>
                <a:lnTo>
                  <a:pt x="2146202" y="7548713"/>
                </a:lnTo>
                <a:lnTo>
                  <a:pt x="0" y="5402513"/>
                </a:lnTo>
                <a:close/>
                <a:moveTo>
                  <a:pt x="8773939" y="0"/>
                </a:moveTo>
                <a:lnTo>
                  <a:pt x="15303002" y="6537284"/>
                </a:lnTo>
                <a:lnTo>
                  <a:pt x="13165021" y="8683487"/>
                </a:lnTo>
                <a:lnTo>
                  <a:pt x="8773939" y="4292407"/>
                </a:lnTo>
                <a:lnTo>
                  <a:pt x="6529061" y="6537284"/>
                </a:lnTo>
                <a:lnTo>
                  <a:pt x="4391081" y="4391083"/>
                </a:lnTo>
                <a:lnTo>
                  <a:pt x="6627736" y="21462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3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5841866" y="1010525"/>
            <a:ext cx="7534656" cy="11695176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686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744573" y="0"/>
            <a:ext cx="14898029" cy="13716000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16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199151" y="1"/>
            <a:ext cx="4590288" cy="7763256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2254520" y="11463454"/>
            <a:ext cx="4845539" cy="2252546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9536937" y="2252543"/>
            <a:ext cx="3839712" cy="301941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9536937" y="5834969"/>
            <a:ext cx="3839712" cy="301941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8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382107" y="3590692"/>
            <a:ext cx="12244039" cy="796197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897833" y="3060038"/>
            <a:ext cx="12489342" cy="8536576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5863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4" r:id="rId5"/>
    <p:sldLayoutId id="2147483685" r:id="rId6"/>
    <p:sldLayoutId id="2147483681" r:id="rId7"/>
    <p:sldLayoutId id="2147483680" r:id="rId8"/>
    <p:sldLayoutId id="2147483697" r:id="rId9"/>
    <p:sldLayoutId id="2147483686" r:id="rId10"/>
    <p:sldLayoutId id="2147483682" r:id="rId11"/>
    <p:sldLayoutId id="2147483665" r:id="rId12"/>
    <p:sldLayoutId id="2147483693" r:id="rId13"/>
    <p:sldLayoutId id="2147483694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83" r:id="rId25"/>
    <p:sldLayoutId id="2147483677" r:id="rId26"/>
    <p:sldLayoutId id="2147483679" r:id="rId27"/>
    <p:sldLayoutId id="2147483678" r:id="rId28"/>
    <p:sldLayoutId id="2147483684" r:id="rId29"/>
    <p:sldLayoutId id="2147483687" r:id="rId30"/>
    <p:sldLayoutId id="2147483688" r:id="rId31"/>
    <p:sldLayoutId id="2147483689" r:id="rId32"/>
    <p:sldLayoutId id="2147483690" r:id="rId33"/>
    <p:sldLayoutId id="2147483691" r:id="rId34"/>
    <p:sldLayoutId id="2147483692" r:id="rId35"/>
    <p:sldLayoutId id="2147483695" r:id="rId36"/>
    <p:sldLayoutId id="2147483696" r:id="rId37"/>
    <p:sldLayoutId id="2147483698" r:id="rId38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microsoft.com/office/2007/relationships/hdphoto" Target="NUL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NULL"/><Relationship Id="rId3" Type="http://schemas.microsoft.com/office/2007/relationships/hdphoto" Target="NUL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2163337"/>
            <a:ext cx="646771" cy="938932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auto">
          <a:xfrm>
            <a:off x="9598061" y="3233245"/>
            <a:ext cx="11134458" cy="6897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500" i="0" u="none" strike="noStrike" cap="none" spc="1950" normalizeH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 ExtraBold" panose="00000900000000000000" pitchFamily="2" charset="0"/>
              </a:rPr>
              <a:t>ATTRITION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500" spc="1950" dirty="0" smtClean="0">
                <a:solidFill>
                  <a:srgbClr val="002060"/>
                </a:solidFill>
                <a:latin typeface="Montserrat ExtraBold" panose="00000900000000000000" pitchFamily="2" charset="0"/>
              </a:rPr>
              <a:t>PREDICTOR</a:t>
            </a:r>
            <a:endParaRPr kumimoji="0" lang="en-US" sz="11500" i="0" u="none" strike="noStrike" cap="none" spc="1950" normalizeH="0" dirty="0" smtClean="0">
              <a:ln>
                <a:noFill/>
              </a:ln>
              <a:solidFill>
                <a:srgbClr val="002060"/>
              </a:solidFill>
              <a:effectLst/>
              <a:latin typeface="Montserrat ExtraBold" panose="00000900000000000000" pitchFamily="2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3655655" y="0"/>
            <a:ext cx="731520" cy="73152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9598061" y="7117375"/>
            <a:ext cx="1447672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5000" i="0" u="none" strike="noStrike" cap="none" spc="800" normalizeH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ontserrat Light" panose="00000400000000000000" pitchFamily="2" charset="0"/>
              </a:rPr>
              <a:t>Identification &amp; Mitigation Analysis</a:t>
            </a:r>
            <a:endParaRPr kumimoji="0" lang="en-US" sz="5000" i="0" u="none" strike="noStrike" cap="none" spc="800" normalizeH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Montserrat Light" panose="00000400000000000000" pitchFamily="2" charset="0"/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-21934" r="13892" b="21934"/>
          <a:stretch/>
        </p:blipFill>
        <p:spPr>
          <a:xfrm>
            <a:off x="1536192" y="3621865"/>
            <a:ext cx="7172448" cy="5596128"/>
          </a:xfrm>
          <a:pattFill prst="narVert">
            <a:fgClr>
              <a:srgbClr val="002060"/>
            </a:fgClr>
            <a:bgClr>
              <a:schemeClr val="bg1">
                <a:lumMod val="75000"/>
              </a:schemeClr>
            </a:bgClr>
          </a:pattFill>
          <a:ln>
            <a:solidFill>
              <a:srgbClr val="002A7E"/>
            </a:solidFill>
          </a:ln>
        </p:spPr>
      </p:pic>
      <p:grpSp>
        <p:nvGrpSpPr>
          <p:cNvPr id="2" name="Group 1"/>
          <p:cNvGrpSpPr/>
          <p:nvPr/>
        </p:nvGrpSpPr>
        <p:grpSpPr>
          <a:xfrm>
            <a:off x="15128804" y="9569124"/>
            <a:ext cx="6473896" cy="2408128"/>
            <a:chOff x="11425484" y="9569124"/>
            <a:chExt cx="6473896" cy="2408128"/>
          </a:xfrm>
        </p:grpSpPr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13550083" y="9569124"/>
              <a:ext cx="4323298" cy="5386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3500" b="1" i="0" u="none" strike="noStrike" cap="none" spc="800" normalizeH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Montserrat Light" panose="00000400000000000000" pitchFamily="2" charset="0"/>
                </a:rPr>
                <a:t>Project Team:</a:t>
              </a: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11425484" y="10130593"/>
              <a:ext cx="6473896" cy="1846659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x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algn="r" defTabSz="914400"/>
              <a:r>
                <a:rPr lang="en-US" sz="3000" b="1" spc="800" dirty="0" smtClean="0">
                  <a:solidFill>
                    <a:schemeClr val="bg1"/>
                  </a:solidFill>
                  <a:latin typeface="Montserrat Light" panose="00000400000000000000" pitchFamily="2" charset="0"/>
                </a:rPr>
                <a:t>Heindel Adu</a:t>
              </a:r>
            </a:p>
            <a:p>
              <a:pPr lvl="1" algn="r" defTabSz="914400"/>
              <a:r>
                <a:rPr lang="en-US" sz="3000" b="1" spc="800" dirty="0" smtClean="0">
                  <a:solidFill>
                    <a:schemeClr val="bg1"/>
                  </a:solidFill>
                  <a:latin typeface="Montserrat Light" panose="00000400000000000000" pitchFamily="2" charset="0"/>
                </a:rPr>
                <a:t>Ross Fu</a:t>
              </a:r>
            </a:p>
            <a:p>
              <a:pPr lvl="1" algn="r" defTabSz="914400"/>
              <a:r>
                <a:rPr kumimoji="0" lang="en-US" sz="3000" b="1" i="0" u="none" strike="noStrike" cap="none" spc="800" normalizeH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Montserrat Light" panose="00000400000000000000" pitchFamily="2" charset="0"/>
                </a:rPr>
                <a:t>Stephen Johnson</a:t>
              </a:r>
            </a:p>
            <a:p>
              <a:pPr lvl="1" algn="r" defTabSz="914400"/>
              <a:r>
                <a:rPr kumimoji="0" lang="en-US" sz="3000" b="1" i="0" u="none" strike="noStrike" cap="none" spc="800" normalizeH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Montserrat Light" panose="00000400000000000000" pitchFamily="2" charset="0"/>
                </a:rPr>
                <a:t>Anthony Yeung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 rot="2700000">
            <a:off x="2726082" y="7992100"/>
            <a:ext cx="44068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DDS</a:t>
            </a:r>
            <a:endParaRPr lang="en-US" sz="8000" b="1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rot="-2700000">
            <a:off x="4223109" y="7986961"/>
            <a:ext cx="34980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>
                <a:solidFill>
                  <a:srgbClr val="002060"/>
                </a:solidFill>
                <a:latin typeface="Montserrat" charset="0"/>
                <a:ea typeface="Montserrat" charset="0"/>
                <a:cs typeface="Montserrat" charset="0"/>
              </a:rPr>
              <a:t>Analytics</a:t>
            </a:r>
            <a:endParaRPr lang="en-US" sz="5400" b="1" dirty="0">
              <a:solidFill>
                <a:srgbClr val="00206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97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019"/>
            <a:ext cx="24412498" cy="13199165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18967" y="423741"/>
            <a:ext cx="8047075" cy="738664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Boxplot</a:t>
            </a:r>
            <a:r>
              <a:rPr kumimoji="0" lang="en-US" sz="4800" b="1" i="0" u="none" strike="noStrike" cap="none" normalizeH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of ABV </a:t>
            </a:r>
            <a:r>
              <a:rPr kumimoji="0" lang="en-US" sz="48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Per State </a:t>
            </a:r>
            <a:endParaRPr kumimoji="0" lang="en-US" sz="1050" b="1" i="0" u="none" strike="noStrike" cap="none" normalizeH="0" baseline="0" dirty="0" smtClean="0">
              <a:ln>
                <a:noFill/>
              </a:ln>
              <a:solidFill>
                <a:srgbClr val="002A7E"/>
              </a:solidFill>
              <a:effectLst/>
            </a:endParaRPr>
          </a:p>
        </p:txBody>
      </p:sp>
      <p:sp>
        <p:nvSpPr>
          <p:cNvPr id="23" name="Rectangle 7"/>
          <p:cNvSpPr>
            <a:spLocks noChangeArrowheads="1"/>
          </p:cNvSpPr>
          <p:nvPr/>
        </p:nvSpPr>
        <p:spPr bwMode="auto">
          <a:xfrm rot="16200000">
            <a:off x="22617460" y="5377113"/>
            <a:ext cx="7078861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500" b="1" i="0" u="none" strike="noStrike" cap="none" spc="600" normalizeH="0" baseline="0" dirty="0" smtClean="0">
                <a:ln>
                  <a:noFill/>
                </a:ln>
                <a:solidFill>
                  <a:srgbClr val="D9D9D9"/>
                </a:solidFill>
                <a:effectLst/>
                <a:latin typeface="Montserrat" panose="00000500000000000000" pitchFamily="2" charset="0"/>
              </a:rPr>
              <a:t>STOCK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500" b="1" spc="600" dirty="0" smtClean="0">
                <a:solidFill>
                  <a:srgbClr val="D9D9D9"/>
                </a:solidFill>
                <a:latin typeface="Montserrat" panose="00000500000000000000" pitchFamily="2" charset="0"/>
              </a:rPr>
              <a:t>HOLDER</a:t>
            </a:r>
            <a:endParaRPr kumimoji="0" lang="en-US" sz="2800" b="0" i="0" u="none" strike="noStrike" cap="none" spc="600" normalizeH="0" baseline="0" dirty="0" smtClean="0">
              <a:ln>
                <a:noFill/>
              </a:ln>
              <a:solidFill>
                <a:srgbClr val="D9D9D9"/>
              </a:solidFill>
              <a:effectLst/>
            </a:endParaRPr>
          </a:p>
        </p:txBody>
      </p:sp>
      <p:sp>
        <p:nvSpPr>
          <p:cNvPr id="24" name="Rectangle 360"/>
          <p:cNvSpPr>
            <a:spLocks noChangeArrowheads="1"/>
          </p:cNvSpPr>
          <p:nvPr/>
        </p:nvSpPr>
        <p:spPr bwMode="auto">
          <a:xfrm>
            <a:off x="17800573" y="10947341"/>
            <a:ext cx="5780853" cy="1331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 defTabSz="914400">
              <a:lnSpc>
                <a:spcPct val="150000"/>
              </a:lnSpc>
            </a:pP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Daestrunt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od qui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que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sectur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as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modi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cumqui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inus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si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bea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non nus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exeratio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. Mil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exerro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erferum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re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corro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omnient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quam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atiat</a:t>
            </a:r>
            <a:r>
              <a:rPr lang="en-US" sz="2000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.</a:t>
            </a:r>
            <a:endParaRPr lang="en-US" sz="2000" dirty="0">
              <a:solidFill>
                <a:srgbClr val="002A7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25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5209"/>
            <a:ext cx="24430362" cy="12900991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326296" y="379136"/>
            <a:ext cx="7777770" cy="738664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normalizeH="0" baseline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Boxplot</a:t>
            </a:r>
            <a:r>
              <a:rPr kumimoji="0" lang="en-US" sz="4800" b="1" i="0" u="none" strike="noStrike" cap="none" normalizeH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sz="4800" b="1" i="0" u="none" strike="noStrike" cap="none" normalizeH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of IBU </a:t>
            </a:r>
            <a:r>
              <a:rPr kumimoji="0" lang="en-US" sz="4800" b="1" i="0" u="none" strike="noStrike" cap="none" normalizeH="0" baseline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Per State </a:t>
            </a:r>
            <a:endParaRPr kumimoji="0" lang="en-US" sz="1050" b="1" i="0" u="none" strike="noStrike" cap="none" normalizeH="0" baseline="0" dirty="0" smtClean="0">
              <a:ln>
                <a:noFill/>
              </a:ln>
              <a:solidFill>
                <a:srgbClr val="002A7E"/>
              </a:solidFill>
              <a:effectLst/>
            </a:endParaRPr>
          </a:p>
        </p:txBody>
      </p:sp>
      <p:sp>
        <p:nvSpPr>
          <p:cNvPr id="23" name="Rectangle 7"/>
          <p:cNvSpPr>
            <a:spLocks noChangeArrowheads="1"/>
          </p:cNvSpPr>
          <p:nvPr/>
        </p:nvSpPr>
        <p:spPr bwMode="auto">
          <a:xfrm rot="16200000">
            <a:off x="22617460" y="5377113"/>
            <a:ext cx="7078861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500" b="1" i="0" u="none" strike="noStrike" cap="none" spc="600" normalizeH="0" baseline="0" dirty="0" smtClean="0">
                <a:ln>
                  <a:noFill/>
                </a:ln>
                <a:solidFill>
                  <a:srgbClr val="D9D9D9"/>
                </a:solidFill>
                <a:effectLst/>
                <a:latin typeface="Montserrat" panose="00000500000000000000" pitchFamily="2" charset="0"/>
              </a:rPr>
              <a:t>STOCK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500" b="1" spc="600" dirty="0" smtClean="0">
                <a:solidFill>
                  <a:srgbClr val="D9D9D9"/>
                </a:solidFill>
                <a:latin typeface="Montserrat" panose="00000500000000000000" pitchFamily="2" charset="0"/>
              </a:rPr>
              <a:t>HOLDER</a:t>
            </a:r>
            <a:endParaRPr kumimoji="0" lang="en-US" sz="2800" b="0" i="0" u="none" strike="noStrike" cap="none" spc="600" normalizeH="0" baseline="0" dirty="0" smtClean="0">
              <a:ln>
                <a:noFill/>
              </a:ln>
              <a:solidFill>
                <a:srgbClr val="D9D9D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0438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5" b="2925"/>
          <a:stretch>
            <a:fillRect/>
          </a:stretch>
        </p:blipFill>
        <p:spPr/>
      </p:pic>
      <p:grpSp>
        <p:nvGrpSpPr>
          <p:cNvPr id="19" name="Group 18"/>
          <p:cNvGrpSpPr/>
          <p:nvPr/>
        </p:nvGrpSpPr>
        <p:grpSpPr>
          <a:xfrm>
            <a:off x="15619602" y="888103"/>
            <a:ext cx="15303002" cy="11939795"/>
            <a:chOff x="-4287688" y="888103"/>
            <a:chExt cx="15303002" cy="11939795"/>
          </a:xfrm>
          <a:solidFill>
            <a:schemeClr val="bg1">
              <a:lumMod val="95000"/>
              <a:alpha val="25000"/>
            </a:schemeClr>
          </a:solidFill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>
              <a:off x="103393" y="888103"/>
              <a:ext cx="10911921" cy="8683487"/>
            </a:xfrm>
            <a:custGeom>
              <a:avLst/>
              <a:gdLst>
                <a:gd name="T0" fmla="*/ 1327 w 1327"/>
                <a:gd name="T1" fmla="*/ 795 h 1056"/>
                <a:gd name="T2" fmla="*/ 1067 w 1327"/>
                <a:gd name="T3" fmla="*/ 1056 h 1056"/>
                <a:gd name="T4" fmla="*/ 533 w 1327"/>
                <a:gd name="T5" fmla="*/ 522 h 1056"/>
                <a:gd name="T6" fmla="*/ 260 w 1327"/>
                <a:gd name="T7" fmla="*/ 795 h 1056"/>
                <a:gd name="T8" fmla="*/ 0 w 1327"/>
                <a:gd name="T9" fmla="*/ 534 h 1056"/>
                <a:gd name="T10" fmla="*/ 272 w 1327"/>
                <a:gd name="T11" fmla="*/ 261 h 1056"/>
                <a:gd name="T12" fmla="*/ 533 w 1327"/>
                <a:gd name="T13" fmla="*/ 0 h 1056"/>
                <a:gd name="T14" fmla="*/ 1327 w 1327"/>
                <a:gd name="T15" fmla="*/ 795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7" h="1056">
                  <a:moveTo>
                    <a:pt x="1327" y="795"/>
                  </a:moveTo>
                  <a:lnTo>
                    <a:pt x="1067" y="1056"/>
                  </a:lnTo>
                  <a:lnTo>
                    <a:pt x="533" y="522"/>
                  </a:lnTo>
                  <a:lnTo>
                    <a:pt x="260" y="795"/>
                  </a:lnTo>
                  <a:lnTo>
                    <a:pt x="0" y="534"/>
                  </a:lnTo>
                  <a:lnTo>
                    <a:pt x="272" y="261"/>
                  </a:lnTo>
                  <a:lnTo>
                    <a:pt x="533" y="0"/>
                  </a:lnTo>
                  <a:lnTo>
                    <a:pt x="1327" y="7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70C0"/>
                </a:solidFill>
              </a:endParaRPr>
            </a:p>
          </p:txBody>
        </p:sp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-4287688" y="4144411"/>
              <a:ext cx="10936587" cy="8683487"/>
            </a:xfrm>
            <a:custGeom>
              <a:avLst/>
              <a:gdLst>
                <a:gd name="T0" fmla="*/ 1330 w 1330"/>
                <a:gd name="T1" fmla="*/ 522 h 1056"/>
                <a:gd name="T2" fmla="*/ 1055 w 1330"/>
                <a:gd name="T3" fmla="*/ 795 h 1056"/>
                <a:gd name="T4" fmla="*/ 794 w 1330"/>
                <a:gd name="T5" fmla="*/ 1056 h 1056"/>
                <a:gd name="T6" fmla="*/ 534 w 1330"/>
                <a:gd name="T7" fmla="*/ 795 h 1056"/>
                <a:gd name="T8" fmla="*/ 261 w 1330"/>
                <a:gd name="T9" fmla="*/ 522 h 1056"/>
                <a:gd name="T10" fmla="*/ 0 w 1330"/>
                <a:gd name="T11" fmla="*/ 261 h 1056"/>
                <a:gd name="T12" fmla="*/ 261 w 1330"/>
                <a:gd name="T13" fmla="*/ 0 h 1056"/>
                <a:gd name="T14" fmla="*/ 794 w 1330"/>
                <a:gd name="T15" fmla="*/ 534 h 1056"/>
                <a:gd name="T16" fmla="*/ 1069 w 1330"/>
                <a:gd name="T17" fmla="*/ 261 h 1056"/>
                <a:gd name="T18" fmla="*/ 1330 w 1330"/>
                <a:gd name="T19" fmla="*/ 522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0" h="1056">
                  <a:moveTo>
                    <a:pt x="1330" y="522"/>
                  </a:moveTo>
                  <a:lnTo>
                    <a:pt x="1055" y="795"/>
                  </a:lnTo>
                  <a:lnTo>
                    <a:pt x="794" y="1056"/>
                  </a:lnTo>
                  <a:lnTo>
                    <a:pt x="534" y="795"/>
                  </a:lnTo>
                  <a:lnTo>
                    <a:pt x="261" y="522"/>
                  </a:lnTo>
                  <a:lnTo>
                    <a:pt x="0" y="261"/>
                  </a:lnTo>
                  <a:lnTo>
                    <a:pt x="261" y="0"/>
                  </a:lnTo>
                  <a:lnTo>
                    <a:pt x="794" y="534"/>
                  </a:lnTo>
                  <a:lnTo>
                    <a:pt x="1069" y="261"/>
                  </a:lnTo>
                  <a:lnTo>
                    <a:pt x="1330" y="5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70C0"/>
                </a:solidFill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363092" y="2171701"/>
            <a:ext cx="4532896" cy="61722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360"/>
          <p:cNvSpPr>
            <a:spLocks noChangeArrowheads="1"/>
          </p:cNvSpPr>
          <p:nvPr/>
        </p:nvSpPr>
        <p:spPr bwMode="auto">
          <a:xfrm>
            <a:off x="9031957" y="1341712"/>
            <a:ext cx="14448516" cy="116955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71650" lvl="2" indent="-857250">
              <a:buFont typeface="Wingdings" charset="2"/>
              <a:buChar char="v"/>
            </a:pPr>
            <a:endParaRPr lang="en-US" sz="4000" dirty="0" smtClean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Highest 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ABV (.128)</a:t>
            </a:r>
          </a:p>
          <a:p>
            <a:pPr marL="2362200" lvl="3" indent="-571500">
              <a:buFont typeface="Arial" charset="0"/>
              <a:buChar char="•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Upslope Brewing Co, Boulder Co</a:t>
            </a:r>
          </a:p>
          <a:p>
            <a:pPr marL="2362200" lvl="4" indent="-571500">
              <a:buFont typeface="Arial" charset="0"/>
              <a:buChar char="•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Lee Hill Series Vol 5 </a:t>
            </a: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2362200" lvl="5" indent="-571500">
              <a:buFont typeface="Arial" charset="0"/>
              <a:buChar char="•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(</a:t>
            </a:r>
            <a:r>
              <a:rPr lang="en-US" sz="4000" dirty="0" err="1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Quadrupel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)</a:t>
            </a:r>
          </a:p>
          <a:p>
            <a:pPr marL="1771650" lvl="2" indent="-857250">
              <a:buFont typeface="Wingdings" charset="2"/>
              <a:buChar char="v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Lowest ABV (.001)</a:t>
            </a:r>
          </a:p>
          <a:p>
            <a:pPr marL="1790700" lvl="3">
              <a:buFont typeface="Arial" charset="0"/>
              <a:buChar char="•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   Uncommon 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Brewers, Santa Cruz CA</a:t>
            </a:r>
          </a:p>
          <a:p>
            <a:pPr marL="1790700" lvl="4">
              <a:buFont typeface="Arial" charset="0"/>
              <a:buChar char="•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   Scotty 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K </a:t>
            </a:r>
          </a:p>
          <a:p>
            <a:pPr marL="1790700" lvl="5">
              <a:buFont typeface="Arial" charset="0"/>
              <a:buChar char="•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   (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Low alcohol beer)</a:t>
            </a:r>
          </a:p>
          <a:p>
            <a:pPr marL="1771650" lvl="2" indent="-857250">
              <a:buFont typeface="Wingdings" charset="2"/>
              <a:buChar char="v"/>
            </a:pPr>
            <a:endParaRPr lang="en-US" sz="4000" dirty="0" smtClean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Highest 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IBU Value (138)</a:t>
            </a:r>
          </a:p>
          <a:p>
            <a:pPr marL="2630488" lvl="3" indent="-862013">
              <a:buFont typeface="Arial" charset="0"/>
              <a:buChar char="•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Astoria Brewing Co, Astoria OR</a:t>
            </a:r>
          </a:p>
          <a:p>
            <a:pPr marL="2630488" lvl="4" indent="-862013">
              <a:buFont typeface="Arial" charset="0"/>
              <a:buChar char="•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Bitter Bitch Imperial IPA</a:t>
            </a:r>
          </a:p>
          <a:p>
            <a:pPr marL="2630488" lvl="5" indent="-862013">
              <a:buFont typeface="Arial" charset="0"/>
              <a:buChar char="•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(American Double / Imperial IPA)</a:t>
            </a:r>
          </a:p>
          <a:p>
            <a:pPr marL="1771650" lvl="2" indent="-857250">
              <a:buFont typeface="Wingdings" charset="2"/>
              <a:buChar char="v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Lowest IBU Value (4)</a:t>
            </a:r>
          </a:p>
          <a:p>
            <a:pPr marL="1836738" lvl="3">
              <a:buFont typeface="Arial" charset="0"/>
              <a:buChar char="•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    Anderson 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Valley Brewing Co, Boonville CA</a:t>
            </a:r>
          </a:p>
          <a:p>
            <a:pPr marL="1836738" lvl="4">
              <a:buFont typeface="Arial" charset="0"/>
              <a:buChar char="•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     Summer 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Solstice (Cream Ale) </a:t>
            </a: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2009/2011</a:t>
            </a:r>
          </a:p>
          <a:p>
            <a:pPr marL="2686050" lvl="4" indent="-857250">
              <a:buFont typeface="Wingdings" charset="2"/>
              <a:buChar char="v"/>
            </a:pP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tangle 343"/>
          <p:cNvSpPr>
            <a:spLocks noChangeArrowheads="1"/>
          </p:cNvSpPr>
          <p:nvPr/>
        </p:nvSpPr>
        <p:spPr bwMode="auto">
          <a:xfrm>
            <a:off x="3785503" y="4352683"/>
            <a:ext cx="3688074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sz="3800" b="1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KEY </a:t>
            </a:r>
          </a:p>
          <a:p>
            <a:pPr lvl="0" defTabSz="914400"/>
            <a:r>
              <a:rPr lang="en-US" sz="3800" b="1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TAKE </a:t>
            </a:r>
          </a:p>
          <a:p>
            <a:pPr lvl="0" defTabSz="914400"/>
            <a:r>
              <a:rPr lang="en-US" sz="3800" b="1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AWAYS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0" name="Rectangle 343"/>
          <p:cNvSpPr>
            <a:spLocks noChangeArrowheads="1"/>
          </p:cNvSpPr>
          <p:nvPr/>
        </p:nvSpPr>
        <p:spPr bwMode="auto">
          <a:xfrm>
            <a:off x="9215361" y="1252398"/>
            <a:ext cx="5942332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 SemiBold" panose="00000700000000000000" pitchFamily="2" charset="0"/>
              </a:rPr>
              <a:t>Alcohol By Volume: </a:t>
            </a:r>
            <a:r>
              <a:rPr kumimoji="0" lang="en-US" sz="4500" b="1" i="0" u="none" strike="noStrike" cap="none" normalizeH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 SemiBold" panose="00000700000000000000" pitchFamily="2" charset="0"/>
              </a:rPr>
              <a:t> </a:t>
            </a:r>
            <a:endParaRPr kumimoji="0" lang="en-US" sz="4500" b="0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</a:endParaRPr>
          </a:p>
        </p:txBody>
      </p:sp>
      <p:sp>
        <p:nvSpPr>
          <p:cNvPr id="23" name="Rectangle 343"/>
          <p:cNvSpPr>
            <a:spLocks noChangeArrowheads="1"/>
          </p:cNvSpPr>
          <p:nvPr/>
        </p:nvSpPr>
        <p:spPr bwMode="auto">
          <a:xfrm>
            <a:off x="9215361" y="7189466"/>
            <a:ext cx="8729954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 SemiBold" panose="00000700000000000000" pitchFamily="2" charset="0"/>
              </a:rPr>
              <a:t>International Bitterness Units:</a:t>
            </a:r>
            <a:endParaRPr kumimoji="0" lang="en-US" sz="4500" b="0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251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8" b="7818"/>
          <a:stretch>
            <a:fillRect/>
          </a:stretch>
        </p:blipFill>
        <p:spPr/>
      </p:pic>
      <p:sp>
        <p:nvSpPr>
          <p:cNvPr id="16" name="Freeform 15"/>
          <p:cNvSpPr/>
          <p:nvPr/>
        </p:nvSpPr>
        <p:spPr>
          <a:xfrm>
            <a:off x="3300760" y="2252546"/>
            <a:ext cx="3546088" cy="4795025"/>
          </a:xfrm>
          <a:custGeom>
            <a:avLst/>
            <a:gdLst>
              <a:gd name="connsiteX0" fmla="*/ 3259554 w 3546088"/>
              <a:gd name="connsiteY0" fmla="*/ 161215 h 4795025"/>
              <a:gd name="connsiteX1" fmla="*/ 3133016 w 3546088"/>
              <a:gd name="connsiteY1" fmla="*/ 287753 h 4795025"/>
              <a:gd name="connsiteX2" fmla="*/ 3259554 w 3546088"/>
              <a:gd name="connsiteY2" fmla="*/ 414291 h 4795025"/>
              <a:gd name="connsiteX3" fmla="*/ 3386092 w 3546088"/>
              <a:gd name="connsiteY3" fmla="*/ 287753 h 4795025"/>
              <a:gd name="connsiteX4" fmla="*/ 3259554 w 3546088"/>
              <a:gd name="connsiteY4" fmla="*/ 161215 h 4795025"/>
              <a:gd name="connsiteX5" fmla="*/ 0 w 3546088"/>
              <a:gd name="connsiteY5" fmla="*/ 0 h 4795025"/>
              <a:gd name="connsiteX6" fmla="*/ 3546088 w 3546088"/>
              <a:gd name="connsiteY6" fmla="*/ 0 h 4795025"/>
              <a:gd name="connsiteX7" fmla="*/ 3546088 w 3546088"/>
              <a:gd name="connsiteY7" fmla="*/ 4795025 h 4795025"/>
              <a:gd name="connsiteX8" fmla="*/ 0 w 3546088"/>
              <a:gd name="connsiteY8" fmla="*/ 4795025 h 479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46088" h="4795025">
                <a:moveTo>
                  <a:pt x="3259554" y="161215"/>
                </a:moveTo>
                <a:cubicBezTo>
                  <a:pt x="3189669" y="161215"/>
                  <a:pt x="3133016" y="217868"/>
                  <a:pt x="3133016" y="287753"/>
                </a:cubicBezTo>
                <a:cubicBezTo>
                  <a:pt x="3133016" y="357638"/>
                  <a:pt x="3189669" y="414291"/>
                  <a:pt x="3259554" y="414291"/>
                </a:cubicBezTo>
                <a:cubicBezTo>
                  <a:pt x="3329439" y="414291"/>
                  <a:pt x="3386092" y="357638"/>
                  <a:pt x="3386092" y="287753"/>
                </a:cubicBezTo>
                <a:cubicBezTo>
                  <a:pt x="3386092" y="217868"/>
                  <a:pt x="3329439" y="161215"/>
                  <a:pt x="3259554" y="161215"/>
                </a:cubicBezTo>
                <a:close/>
                <a:moveTo>
                  <a:pt x="0" y="0"/>
                </a:moveTo>
                <a:lnTo>
                  <a:pt x="3546088" y="0"/>
                </a:lnTo>
                <a:lnTo>
                  <a:pt x="3546088" y="4795025"/>
                </a:lnTo>
                <a:lnTo>
                  <a:pt x="0" y="4795025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343"/>
          <p:cNvSpPr>
            <a:spLocks noChangeArrowheads="1"/>
          </p:cNvSpPr>
          <p:nvPr/>
        </p:nvSpPr>
        <p:spPr bwMode="auto">
          <a:xfrm>
            <a:off x="3635296" y="3772895"/>
            <a:ext cx="2877015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800" b="1" i="0" u="none" strike="noStrike" cap="none" spc="600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Montserrat SemiBold" panose="00000700000000000000" pitchFamily="2" charset="0"/>
              </a:rPr>
              <a:t>KEY TAKE-AWAYS</a:t>
            </a:r>
            <a:endParaRPr kumimoji="0" lang="en-US" sz="1800" b="0" i="0" u="none" strike="noStrike" cap="none" spc="600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2" name="Rectangle 360"/>
          <p:cNvSpPr>
            <a:spLocks noChangeArrowheads="1"/>
          </p:cNvSpPr>
          <p:nvPr/>
        </p:nvSpPr>
        <p:spPr bwMode="auto">
          <a:xfrm>
            <a:off x="3300760" y="8688864"/>
            <a:ext cx="2698595" cy="2446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just" defTabSz="914400">
              <a:lnSpc>
                <a:spcPct val="150000"/>
              </a:lnSpc>
            </a:pP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Daestrunt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od qui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que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sectur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as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modi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cumqui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inus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si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bea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non nus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exeratio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. Mil </a:t>
            </a:r>
            <a:r>
              <a:rPr lang="en-US" sz="1800" dirty="0" err="1" smtClean="0">
                <a:solidFill>
                  <a:schemeClr val="bg1"/>
                </a:solidFill>
                <a:latin typeface="Montserrat" panose="00000500000000000000" pitchFamily="2" charset="0"/>
              </a:rPr>
              <a:t>ortodova</a:t>
            </a:r>
            <a:r>
              <a:rPr lang="en-US" sz="1800" dirty="0" smtClean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Montserrat" panose="00000500000000000000" pitchFamily="2" charset="0"/>
              </a:rPr>
              <a:t>exerro</a:t>
            </a:r>
            <a:r>
              <a:rPr lang="en-US" sz="1800" dirty="0" smtClean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erferum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Montserrat" panose="00000500000000000000" pitchFamily="2" charset="0"/>
              </a:rPr>
              <a:t>realer </a:t>
            </a:r>
            <a:r>
              <a:rPr lang="en-US" sz="1800" dirty="0" err="1" smtClean="0">
                <a:solidFill>
                  <a:schemeClr val="bg1"/>
                </a:solidFill>
                <a:latin typeface="Montserrat" panose="00000500000000000000" pitchFamily="2" charset="0"/>
              </a:rPr>
              <a:t>socorro</a:t>
            </a:r>
            <a:r>
              <a:rPr lang="en-US" sz="1800" dirty="0" smtClean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Montserrat" panose="00000500000000000000" pitchFamily="2" charset="0"/>
              </a:rPr>
              <a:t>omnient</a:t>
            </a:r>
            <a:r>
              <a:rPr lang="en-US" sz="18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Montserrat" panose="00000500000000000000" pitchFamily="2" charset="0"/>
              </a:rPr>
              <a:t>quam</a:t>
            </a:r>
            <a:endParaRPr lang="en-US" sz="18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Rectangle 360"/>
          <p:cNvSpPr>
            <a:spLocks noChangeArrowheads="1"/>
          </p:cNvSpPr>
          <p:nvPr/>
        </p:nvSpPr>
        <p:spPr bwMode="auto">
          <a:xfrm>
            <a:off x="9031957" y="495892"/>
            <a:ext cx="14448516" cy="12926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71650" lvl="2" indent="-857250">
              <a:buFont typeface="Wingdings" charset="2"/>
              <a:buChar char="v"/>
            </a:pPr>
            <a:endParaRPr lang="en-US" sz="4000" dirty="0" smtClean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 smtClean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 smtClean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 smtClean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All other columns had no missing data</a:t>
            </a: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 smtClean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 smtClean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 smtClean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1771650" lvl="2" indent="-857250">
              <a:buFont typeface="Wingdings" charset="2"/>
              <a:buChar char="v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Highest 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IBU Value (138)</a:t>
            </a:r>
          </a:p>
          <a:p>
            <a:pPr marL="2630488" lvl="3" indent="-862013">
              <a:buFont typeface="Arial" charset="0"/>
              <a:buChar char="•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Astoria Brewing Co, Astoria OR</a:t>
            </a:r>
          </a:p>
          <a:p>
            <a:pPr marL="2630488" lvl="4" indent="-862013">
              <a:buFont typeface="Arial" charset="0"/>
              <a:buChar char="•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Bitter Bitch Imperial IPA</a:t>
            </a:r>
          </a:p>
          <a:p>
            <a:pPr marL="2630488" lvl="5" indent="-862013">
              <a:buFont typeface="Arial" charset="0"/>
              <a:buChar char="•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(American Double / Imperial IPA)</a:t>
            </a:r>
          </a:p>
          <a:p>
            <a:pPr marL="1771650" lvl="2" indent="-857250">
              <a:buFont typeface="Wingdings" charset="2"/>
              <a:buChar char="v"/>
            </a:pP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Lowest IBU Value (4)</a:t>
            </a:r>
          </a:p>
          <a:p>
            <a:pPr marL="1836738" lvl="3">
              <a:buFont typeface="Arial" charset="0"/>
              <a:buChar char="•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    Anderson 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Valley Brewing Co, Boonville CA</a:t>
            </a:r>
          </a:p>
          <a:p>
            <a:pPr marL="1836738" lvl="4">
              <a:buFont typeface="Arial" charset="0"/>
              <a:buChar char="•"/>
            </a:pP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     Summer </a:t>
            </a:r>
            <a:r>
              <a:rPr lang="en-US" sz="4000" dirty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Solstice (Cream Ale) </a:t>
            </a:r>
            <a:r>
              <a:rPr lang="en-US" sz="4000" dirty="0" smtClean="0">
                <a:solidFill>
                  <a:srgbClr val="002A7E"/>
                </a:solidFill>
                <a:latin typeface="Montserrat" charset="0"/>
                <a:ea typeface="Montserrat" charset="0"/>
                <a:cs typeface="Montserrat" charset="0"/>
              </a:rPr>
              <a:t>2009/2011</a:t>
            </a:r>
          </a:p>
          <a:p>
            <a:pPr marL="2686050" lvl="4" indent="-857250">
              <a:buFont typeface="Wingdings" charset="2"/>
              <a:buChar char="v"/>
            </a:pPr>
            <a:endParaRPr lang="en-US" sz="4000" dirty="0">
              <a:solidFill>
                <a:srgbClr val="002A7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tangle 343"/>
          <p:cNvSpPr>
            <a:spLocks noChangeArrowheads="1"/>
          </p:cNvSpPr>
          <p:nvPr/>
        </p:nvSpPr>
        <p:spPr bwMode="auto">
          <a:xfrm>
            <a:off x="9215361" y="932358"/>
            <a:ext cx="8103180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 SemiBold" panose="00000700000000000000" pitchFamily="2" charset="0"/>
              </a:rPr>
              <a:t>Column Missing Data Count</a:t>
            </a:r>
            <a:endParaRPr kumimoji="0" lang="en-US" sz="4500" b="0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</a:endParaRPr>
          </a:p>
        </p:txBody>
      </p:sp>
      <p:sp>
        <p:nvSpPr>
          <p:cNvPr id="15" name="Rectangle 343"/>
          <p:cNvSpPr>
            <a:spLocks noChangeArrowheads="1"/>
          </p:cNvSpPr>
          <p:nvPr/>
        </p:nvSpPr>
        <p:spPr bwMode="auto">
          <a:xfrm>
            <a:off x="9215361" y="7189466"/>
            <a:ext cx="8729954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 SemiBold" panose="00000700000000000000" pitchFamily="2" charset="0"/>
              </a:rPr>
              <a:t>International Bitterness Units:</a:t>
            </a:r>
            <a:endParaRPr kumimoji="0" lang="en-US" sz="4500" b="0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52863"/>
              </p:ext>
            </p:extLst>
          </p:nvPr>
        </p:nvGraphicFramePr>
        <p:xfrm>
          <a:off x="11109961" y="1966955"/>
          <a:ext cx="8389620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179"/>
                <a:gridCol w="2537460"/>
                <a:gridCol w="326898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Montserrat" charset="0"/>
                          <a:ea typeface="Montserrat" charset="0"/>
                          <a:cs typeface="Montserrat" charset="0"/>
                        </a:rPr>
                        <a:t>ABV</a:t>
                      </a:r>
                      <a:endParaRPr lang="en-US" dirty="0"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>
                    <a:solidFill>
                      <a:srgbClr val="002A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Montserrat" charset="0"/>
                          <a:ea typeface="Montserrat" charset="0"/>
                          <a:cs typeface="Montserrat" charset="0"/>
                        </a:rPr>
                        <a:t>IBU</a:t>
                      </a:r>
                      <a:endParaRPr lang="en-US" dirty="0"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>
                    <a:solidFill>
                      <a:srgbClr val="002A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Montserrat" charset="0"/>
                          <a:ea typeface="Montserrat" charset="0"/>
                          <a:cs typeface="Montserrat" charset="0"/>
                        </a:rPr>
                        <a:t>Beer</a:t>
                      </a:r>
                      <a:r>
                        <a:rPr lang="en-US" baseline="0" dirty="0" smtClean="0">
                          <a:latin typeface="Montserrat" charset="0"/>
                          <a:ea typeface="Montserrat" charset="0"/>
                          <a:cs typeface="Montserrat" charset="0"/>
                        </a:rPr>
                        <a:t> Style</a:t>
                      </a:r>
                      <a:endParaRPr lang="en-US" dirty="0"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>
                    <a:solidFill>
                      <a:srgbClr val="002A7E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Montserrat" charset="0"/>
                          <a:ea typeface="Montserrat" charset="0"/>
                          <a:cs typeface="Montserrat" charset="0"/>
                        </a:rPr>
                        <a:t>62</a:t>
                      </a:r>
                      <a:endParaRPr lang="en-US" dirty="0"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Montserrat" charset="0"/>
                          <a:ea typeface="Montserrat" charset="0"/>
                          <a:cs typeface="Montserrat" charset="0"/>
                        </a:rPr>
                        <a:t>1,005</a:t>
                      </a:r>
                      <a:endParaRPr lang="en-US" dirty="0"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Montserrat" charset="0"/>
                          <a:ea typeface="Montserrat" charset="0"/>
                          <a:cs typeface="Montserrat" charset="0"/>
                        </a:rPr>
                        <a:t>5</a:t>
                      </a:r>
                      <a:endParaRPr lang="en-US" dirty="0">
                        <a:latin typeface="Montserrat" charset="0"/>
                        <a:ea typeface="Montserrat" charset="0"/>
                        <a:cs typeface="Montserrat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489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1" b="7881"/>
          <a:stretch>
            <a:fillRect/>
          </a:stretch>
        </p:blipFill>
        <p:spPr/>
      </p:pic>
      <p:sp>
        <p:nvSpPr>
          <p:cNvPr id="16" name="Freeform 15"/>
          <p:cNvSpPr/>
          <p:nvPr/>
        </p:nvSpPr>
        <p:spPr>
          <a:xfrm>
            <a:off x="3300760" y="2252546"/>
            <a:ext cx="3546088" cy="4795025"/>
          </a:xfrm>
          <a:custGeom>
            <a:avLst/>
            <a:gdLst>
              <a:gd name="connsiteX0" fmla="*/ 3259554 w 3546088"/>
              <a:gd name="connsiteY0" fmla="*/ 161215 h 4795025"/>
              <a:gd name="connsiteX1" fmla="*/ 3133016 w 3546088"/>
              <a:gd name="connsiteY1" fmla="*/ 287753 h 4795025"/>
              <a:gd name="connsiteX2" fmla="*/ 3259554 w 3546088"/>
              <a:gd name="connsiteY2" fmla="*/ 414291 h 4795025"/>
              <a:gd name="connsiteX3" fmla="*/ 3386092 w 3546088"/>
              <a:gd name="connsiteY3" fmla="*/ 287753 h 4795025"/>
              <a:gd name="connsiteX4" fmla="*/ 3259554 w 3546088"/>
              <a:gd name="connsiteY4" fmla="*/ 161215 h 4795025"/>
              <a:gd name="connsiteX5" fmla="*/ 0 w 3546088"/>
              <a:gd name="connsiteY5" fmla="*/ 0 h 4795025"/>
              <a:gd name="connsiteX6" fmla="*/ 3546088 w 3546088"/>
              <a:gd name="connsiteY6" fmla="*/ 0 h 4795025"/>
              <a:gd name="connsiteX7" fmla="*/ 3546088 w 3546088"/>
              <a:gd name="connsiteY7" fmla="*/ 4795025 h 4795025"/>
              <a:gd name="connsiteX8" fmla="*/ 0 w 3546088"/>
              <a:gd name="connsiteY8" fmla="*/ 4795025 h 479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46088" h="4795025">
                <a:moveTo>
                  <a:pt x="3259554" y="161215"/>
                </a:moveTo>
                <a:cubicBezTo>
                  <a:pt x="3189669" y="161215"/>
                  <a:pt x="3133016" y="217868"/>
                  <a:pt x="3133016" y="287753"/>
                </a:cubicBezTo>
                <a:cubicBezTo>
                  <a:pt x="3133016" y="357638"/>
                  <a:pt x="3189669" y="414291"/>
                  <a:pt x="3259554" y="414291"/>
                </a:cubicBezTo>
                <a:cubicBezTo>
                  <a:pt x="3329439" y="414291"/>
                  <a:pt x="3386092" y="357638"/>
                  <a:pt x="3386092" y="287753"/>
                </a:cubicBezTo>
                <a:cubicBezTo>
                  <a:pt x="3386092" y="217868"/>
                  <a:pt x="3329439" y="161215"/>
                  <a:pt x="3259554" y="161215"/>
                </a:cubicBezTo>
                <a:close/>
                <a:moveTo>
                  <a:pt x="0" y="0"/>
                </a:moveTo>
                <a:lnTo>
                  <a:pt x="3546088" y="0"/>
                </a:lnTo>
                <a:lnTo>
                  <a:pt x="3546088" y="4795025"/>
                </a:lnTo>
                <a:lnTo>
                  <a:pt x="0" y="4795025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343"/>
          <p:cNvSpPr>
            <a:spLocks noChangeArrowheads="1"/>
          </p:cNvSpPr>
          <p:nvPr/>
        </p:nvSpPr>
        <p:spPr bwMode="auto">
          <a:xfrm>
            <a:off x="3635296" y="3772895"/>
            <a:ext cx="2877015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800" b="1" i="0" u="none" strike="noStrike" cap="none" spc="60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 SemiBold" panose="00000700000000000000" pitchFamily="2" charset="0"/>
              </a:rPr>
              <a:t>NEXT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800" b="1" spc="600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STEPS</a:t>
            </a:r>
            <a:endParaRPr kumimoji="0" lang="en-US" sz="1800" b="0" i="0" u="none" strike="noStrike" cap="none" spc="600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2" name="Rectangle 360"/>
          <p:cNvSpPr>
            <a:spLocks noChangeArrowheads="1"/>
          </p:cNvSpPr>
          <p:nvPr/>
        </p:nvSpPr>
        <p:spPr bwMode="auto">
          <a:xfrm>
            <a:off x="8480231" y="2252546"/>
            <a:ext cx="14273561" cy="10156627"/>
          </a:xfrm>
          <a:prstGeom prst="rect">
            <a:avLst/>
          </a:prstGeom>
          <a:solidFill>
            <a:srgbClr val="D9D9D9">
              <a:alpha val="76000"/>
            </a:srgbClr>
          </a:solidFill>
          <a:ln>
            <a:noFill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028700" lvl="1" indent="-571500" algn="just" defTabSz="914400">
              <a:lnSpc>
                <a:spcPct val="150000"/>
              </a:lnSpc>
              <a:buFont typeface="Wingdings" charset="2"/>
              <a:buChar char="v"/>
            </a:pPr>
            <a:r>
              <a:rPr lang="en-US" sz="40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Marketing Channels Data:</a:t>
            </a:r>
          </a:p>
          <a:p>
            <a:pPr marL="1485900" lvl="2" indent="-571500" algn="just" defTabSz="914400">
              <a:lnSpc>
                <a:spcPct val="150000"/>
              </a:lnSpc>
              <a:buFont typeface="Courier New" charset="0"/>
              <a:buChar char="o"/>
            </a:pPr>
            <a:r>
              <a:rPr lang="en-US" sz="40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Greater insights into craft beer consumer behavior</a:t>
            </a:r>
          </a:p>
          <a:p>
            <a:pPr marL="1028700" lvl="1" indent="-571500" algn="just" defTabSz="914400">
              <a:lnSpc>
                <a:spcPct val="150000"/>
              </a:lnSpc>
              <a:buFont typeface="Wingdings" charset="2"/>
              <a:buChar char="v"/>
            </a:pPr>
            <a:r>
              <a:rPr lang="en-US" sz="40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Sales Volumes</a:t>
            </a:r>
          </a:p>
          <a:p>
            <a:pPr marL="1028700" lvl="1" indent="-571500" algn="just" defTabSz="914400">
              <a:lnSpc>
                <a:spcPct val="150000"/>
              </a:lnSpc>
              <a:buFont typeface="Wingdings" charset="2"/>
              <a:buChar char="v"/>
            </a:pPr>
            <a:endParaRPr lang="en-US" sz="4000" b="1" dirty="0" smtClean="0">
              <a:solidFill>
                <a:srgbClr val="002A7E"/>
              </a:solidFill>
              <a:latin typeface="Montserrat" panose="00000500000000000000" pitchFamily="2" charset="0"/>
            </a:endParaRPr>
          </a:p>
          <a:p>
            <a:pPr marL="1028700" lvl="1" indent="-571500" algn="just" defTabSz="914400">
              <a:lnSpc>
                <a:spcPct val="150000"/>
              </a:lnSpc>
              <a:buFont typeface="Wingdings" charset="2"/>
              <a:buChar char="v"/>
            </a:pPr>
            <a:r>
              <a:rPr lang="en-US" sz="40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Craft Beer Pricing Data </a:t>
            </a:r>
          </a:p>
          <a:p>
            <a:pPr marL="1028700" lvl="1" indent="-571500" algn="just" defTabSz="914400">
              <a:lnSpc>
                <a:spcPct val="150000"/>
              </a:lnSpc>
              <a:buFont typeface="Wingdings" charset="2"/>
              <a:buChar char="v"/>
            </a:pPr>
            <a:endParaRPr lang="en-US" sz="4000" b="1" dirty="0">
              <a:solidFill>
                <a:srgbClr val="002A7E"/>
              </a:solidFill>
              <a:latin typeface="Montserrat" panose="00000500000000000000" pitchFamily="2" charset="0"/>
            </a:endParaRPr>
          </a:p>
          <a:p>
            <a:pPr marL="1028700" lvl="1" indent="-571500" algn="just" defTabSz="914400">
              <a:lnSpc>
                <a:spcPct val="150000"/>
              </a:lnSpc>
              <a:buFont typeface="Wingdings" charset="2"/>
              <a:buChar char="v"/>
            </a:pPr>
            <a:r>
              <a:rPr lang="en-US" sz="40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Raw-material Sourcing Data</a:t>
            </a:r>
          </a:p>
          <a:p>
            <a:pPr marL="1028700" lvl="1" indent="-571500" algn="just" defTabSz="914400">
              <a:lnSpc>
                <a:spcPct val="150000"/>
              </a:lnSpc>
              <a:buFont typeface="Wingdings" charset="2"/>
              <a:buChar char="v"/>
            </a:pPr>
            <a:endParaRPr lang="en-US" sz="4000" b="1" dirty="0">
              <a:solidFill>
                <a:srgbClr val="002A7E"/>
              </a:solidFill>
              <a:latin typeface="Montserrat" panose="00000500000000000000" pitchFamily="2" charset="0"/>
            </a:endParaRPr>
          </a:p>
          <a:p>
            <a:pPr marL="1028700" lvl="1" indent="-571500" algn="just" defTabSz="914400">
              <a:lnSpc>
                <a:spcPct val="150000"/>
              </a:lnSpc>
              <a:buFont typeface="Wingdings" charset="2"/>
              <a:buChar char="v"/>
            </a:pPr>
            <a:r>
              <a:rPr lang="en-US" sz="40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Regulatory Atmosphere For Craft Beer</a:t>
            </a:r>
          </a:p>
          <a:p>
            <a:pPr marL="571500" indent="-571500" algn="just" defTabSz="914400">
              <a:lnSpc>
                <a:spcPct val="150000"/>
              </a:lnSpc>
              <a:buFont typeface="Wingdings" charset="2"/>
              <a:buChar char="v"/>
            </a:pPr>
            <a:endParaRPr lang="en-US" sz="4000" b="1" dirty="0">
              <a:solidFill>
                <a:srgbClr val="002A7E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65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7449015"/>
            <a:ext cx="24387048" cy="626698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360"/>
          <p:cNvSpPr>
            <a:spLocks noChangeArrowheads="1"/>
          </p:cNvSpPr>
          <p:nvPr/>
        </p:nvSpPr>
        <p:spPr bwMode="auto">
          <a:xfrm>
            <a:off x="7153173" y="11393849"/>
            <a:ext cx="1008070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 defTabSz="914400">
              <a:lnSpc>
                <a:spcPct val="150000"/>
              </a:lnSpc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Montserrat" panose="00000500000000000000" pitchFamily="2" charset="0"/>
              </a:rPr>
              <a:t>AGH DATA CONSULT INC.</a:t>
            </a:r>
          </a:p>
          <a:p>
            <a:pPr lvl="0" algn="ctr" defTabSz="914400">
              <a:lnSpc>
                <a:spcPct val="150000"/>
              </a:lnSpc>
            </a:pPr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  <a:latin typeface="Montserrat" panose="00000500000000000000" pitchFamily="2" charset="0"/>
              </a:rPr>
              <a:t>DALLAS, TX</a:t>
            </a: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</a:endParaRPr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437" b="14437"/>
          <a:stretch>
            <a:fillRect/>
          </a:stretch>
        </p:blipFill>
        <p:spPr/>
      </p:pic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8917787" y="6366772"/>
            <a:ext cx="6551473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6600" b="1" i="0" u="none" strike="noStrike" cap="none" spc="60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QUESTIONS ?</a:t>
            </a:r>
            <a:endParaRPr kumimoji="0" lang="en-US" sz="1400" b="0" i="0" u="none" strike="noStrike" cap="none" spc="600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10846200" y="7662462"/>
            <a:ext cx="2694648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spc="60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THANKS</a:t>
            </a:r>
            <a:endParaRPr kumimoji="0" lang="en-US" sz="4000" b="0" i="0" u="none" strike="noStrike" cap="none" spc="600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8535923" y="7449015"/>
            <a:ext cx="7315200" cy="0"/>
          </a:xfrm>
          <a:prstGeom prst="line">
            <a:avLst/>
          </a:prstGeom>
          <a:ln w="44450" cap="rnd">
            <a:solidFill>
              <a:schemeClr val="bg1"/>
            </a:solidFill>
            <a:bevel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11988501" y="11073921"/>
            <a:ext cx="410044" cy="319927"/>
            <a:chOff x="2794570" y="20862"/>
            <a:chExt cx="1376620" cy="1074075"/>
          </a:xfrm>
          <a:solidFill>
            <a:srgbClr val="00B0F0"/>
          </a:solidFill>
        </p:grpSpPr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2794570" y="313792"/>
              <a:ext cx="983829" cy="781145"/>
            </a:xfrm>
            <a:custGeom>
              <a:avLst/>
              <a:gdLst>
                <a:gd name="T0" fmla="*/ 1330 w 1330"/>
                <a:gd name="T1" fmla="*/ 522 h 1056"/>
                <a:gd name="T2" fmla="*/ 1055 w 1330"/>
                <a:gd name="T3" fmla="*/ 795 h 1056"/>
                <a:gd name="T4" fmla="*/ 794 w 1330"/>
                <a:gd name="T5" fmla="*/ 1056 h 1056"/>
                <a:gd name="T6" fmla="*/ 534 w 1330"/>
                <a:gd name="T7" fmla="*/ 795 h 1056"/>
                <a:gd name="T8" fmla="*/ 261 w 1330"/>
                <a:gd name="T9" fmla="*/ 522 h 1056"/>
                <a:gd name="T10" fmla="*/ 0 w 1330"/>
                <a:gd name="T11" fmla="*/ 261 h 1056"/>
                <a:gd name="T12" fmla="*/ 261 w 1330"/>
                <a:gd name="T13" fmla="*/ 0 h 1056"/>
                <a:gd name="T14" fmla="*/ 794 w 1330"/>
                <a:gd name="T15" fmla="*/ 534 h 1056"/>
                <a:gd name="T16" fmla="*/ 1069 w 1330"/>
                <a:gd name="T17" fmla="*/ 261 h 1056"/>
                <a:gd name="T18" fmla="*/ 1330 w 1330"/>
                <a:gd name="T19" fmla="*/ 522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0" h="1056">
                  <a:moveTo>
                    <a:pt x="1330" y="522"/>
                  </a:moveTo>
                  <a:lnTo>
                    <a:pt x="1055" y="795"/>
                  </a:lnTo>
                  <a:lnTo>
                    <a:pt x="794" y="1056"/>
                  </a:lnTo>
                  <a:lnTo>
                    <a:pt x="534" y="795"/>
                  </a:lnTo>
                  <a:lnTo>
                    <a:pt x="261" y="522"/>
                  </a:lnTo>
                  <a:lnTo>
                    <a:pt x="0" y="261"/>
                  </a:lnTo>
                  <a:lnTo>
                    <a:pt x="261" y="0"/>
                  </a:lnTo>
                  <a:lnTo>
                    <a:pt x="794" y="534"/>
                  </a:lnTo>
                  <a:lnTo>
                    <a:pt x="1069" y="261"/>
                  </a:lnTo>
                  <a:lnTo>
                    <a:pt x="1330" y="5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3189580" y="20862"/>
              <a:ext cx="981610" cy="781145"/>
            </a:xfrm>
            <a:custGeom>
              <a:avLst/>
              <a:gdLst>
                <a:gd name="T0" fmla="*/ 1327 w 1327"/>
                <a:gd name="T1" fmla="*/ 795 h 1056"/>
                <a:gd name="T2" fmla="*/ 1067 w 1327"/>
                <a:gd name="T3" fmla="*/ 1056 h 1056"/>
                <a:gd name="T4" fmla="*/ 533 w 1327"/>
                <a:gd name="T5" fmla="*/ 522 h 1056"/>
                <a:gd name="T6" fmla="*/ 260 w 1327"/>
                <a:gd name="T7" fmla="*/ 795 h 1056"/>
                <a:gd name="T8" fmla="*/ 0 w 1327"/>
                <a:gd name="T9" fmla="*/ 534 h 1056"/>
                <a:gd name="T10" fmla="*/ 272 w 1327"/>
                <a:gd name="T11" fmla="*/ 261 h 1056"/>
                <a:gd name="T12" fmla="*/ 533 w 1327"/>
                <a:gd name="T13" fmla="*/ 0 h 1056"/>
                <a:gd name="T14" fmla="*/ 1327 w 1327"/>
                <a:gd name="T15" fmla="*/ 795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7" h="1056">
                  <a:moveTo>
                    <a:pt x="1327" y="795"/>
                  </a:moveTo>
                  <a:lnTo>
                    <a:pt x="1067" y="1056"/>
                  </a:lnTo>
                  <a:lnTo>
                    <a:pt x="533" y="522"/>
                  </a:lnTo>
                  <a:lnTo>
                    <a:pt x="260" y="795"/>
                  </a:lnTo>
                  <a:lnTo>
                    <a:pt x="0" y="534"/>
                  </a:lnTo>
                  <a:lnTo>
                    <a:pt x="272" y="261"/>
                  </a:lnTo>
                  <a:lnTo>
                    <a:pt x="533" y="0"/>
                  </a:lnTo>
                  <a:lnTo>
                    <a:pt x="1327" y="7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555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24387048" cy="13716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-3350986" y="888103"/>
            <a:ext cx="15303002" cy="11939795"/>
            <a:chOff x="-4287688" y="888103"/>
            <a:chExt cx="15303002" cy="11939795"/>
          </a:xfrm>
          <a:solidFill>
            <a:srgbClr val="00B0F0"/>
          </a:solidFill>
        </p:grpSpPr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103393" y="888103"/>
              <a:ext cx="10911921" cy="8683487"/>
            </a:xfrm>
            <a:custGeom>
              <a:avLst/>
              <a:gdLst>
                <a:gd name="T0" fmla="*/ 1327 w 1327"/>
                <a:gd name="T1" fmla="*/ 795 h 1056"/>
                <a:gd name="T2" fmla="*/ 1067 w 1327"/>
                <a:gd name="T3" fmla="*/ 1056 h 1056"/>
                <a:gd name="T4" fmla="*/ 533 w 1327"/>
                <a:gd name="T5" fmla="*/ 522 h 1056"/>
                <a:gd name="T6" fmla="*/ 260 w 1327"/>
                <a:gd name="T7" fmla="*/ 795 h 1056"/>
                <a:gd name="T8" fmla="*/ 0 w 1327"/>
                <a:gd name="T9" fmla="*/ 534 h 1056"/>
                <a:gd name="T10" fmla="*/ 272 w 1327"/>
                <a:gd name="T11" fmla="*/ 261 h 1056"/>
                <a:gd name="T12" fmla="*/ 533 w 1327"/>
                <a:gd name="T13" fmla="*/ 0 h 1056"/>
                <a:gd name="T14" fmla="*/ 1327 w 1327"/>
                <a:gd name="T15" fmla="*/ 795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7" h="1056">
                  <a:moveTo>
                    <a:pt x="1327" y="795"/>
                  </a:moveTo>
                  <a:lnTo>
                    <a:pt x="1067" y="1056"/>
                  </a:lnTo>
                  <a:lnTo>
                    <a:pt x="533" y="522"/>
                  </a:lnTo>
                  <a:lnTo>
                    <a:pt x="260" y="795"/>
                  </a:lnTo>
                  <a:lnTo>
                    <a:pt x="0" y="534"/>
                  </a:lnTo>
                  <a:lnTo>
                    <a:pt x="272" y="261"/>
                  </a:lnTo>
                  <a:lnTo>
                    <a:pt x="533" y="0"/>
                  </a:lnTo>
                  <a:lnTo>
                    <a:pt x="1327" y="7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70C0"/>
                </a:solidFill>
              </a:endParaRPr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-4287688" y="4144411"/>
              <a:ext cx="10936587" cy="8683487"/>
            </a:xfrm>
            <a:custGeom>
              <a:avLst/>
              <a:gdLst>
                <a:gd name="T0" fmla="*/ 1330 w 1330"/>
                <a:gd name="T1" fmla="*/ 522 h 1056"/>
                <a:gd name="T2" fmla="*/ 1055 w 1330"/>
                <a:gd name="T3" fmla="*/ 795 h 1056"/>
                <a:gd name="T4" fmla="*/ 794 w 1330"/>
                <a:gd name="T5" fmla="*/ 1056 h 1056"/>
                <a:gd name="T6" fmla="*/ 534 w 1330"/>
                <a:gd name="T7" fmla="*/ 795 h 1056"/>
                <a:gd name="T8" fmla="*/ 261 w 1330"/>
                <a:gd name="T9" fmla="*/ 522 h 1056"/>
                <a:gd name="T10" fmla="*/ 0 w 1330"/>
                <a:gd name="T11" fmla="*/ 261 h 1056"/>
                <a:gd name="T12" fmla="*/ 261 w 1330"/>
                <a:gd name="T13" fmla="*/ 0 h 1056"/>
                <a:gd name="T14" fmla="*/ 794 w 1330"/>
                <a:gd name="T15" fmla="*/ 534 h 1056"/>
                <a:gd name="T16" fmla="*/ 1069 w 1330"/>
                <a:gd name="T17" fmla="*/ 261 h 1056"/>
                <a:gd name="T18" fmla="*/ 1330 w 1330"/>
                <a:gd name="T19" fmla="*/ 522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0" h="1056">
                  <a:moveTo>
                    <a:pt x="1330" y="522"/>
                  </a:moveTo>
                  <a:lnTo>
                    <a:pt x="1055" y="795"/>
                  </a:lnTo>
                  <a:lnTo>
                    <a:pt x="794" y="1056"/>
                  </a:lnTo>
                  <a:lnTo>
                    <a:pt x="534" y="795"/>
                  </a:lnTo>
                  <a:lnTo>
                    <a:pt x="261" y="522"/>
                  </a:lnTo>
                  <a:lnTo>
                    <a:pt x="0" y="261"/>
                  </a:lnTo>
                  <a:lnTo>
                    <a:pt x="261" y="0"/>
                  </a:lnTo>
                  <a:lnTo>
                    <a:pt x="794" y="534"/>
                  </a:lnTo>
                  <a:lnTo>
                    <a:pt x="1069" y="261"/>
                  </a:lnTo>
                  <a:lnTo>
                    <a:pt x="1330" y="5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70C0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2094866" y="5389381"/>
            <a:ext cx="11371152" cy="3163679"/>
            <a:chOff x="11952016" y="3298718"/>
            <a:chExt cx="11371152" cy="3163679"/>
          </a:xfrm>
        </p:grpSpPr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11952016" y="3298718"/>
              <a:ext cx="9759166" cy="2031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6600" b="1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AGH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6600" b="1" dirty="0" smtClean="0">
                  <a:solidFill>
                    <a:schemeClr val="bg1"/>
                  </a:solidFill>
                  <a:latin typeface="Montserrat" panose="00000500000000000000" pitchFamily="2" charset="0"/>
                </a:rPr>
                <a:t>DATA CONSULT Inc. </a:t>
              </a:r>
              <a:endPara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9" name="Rectangle 746"/>
            <p:cNvSpPr>
              <a:spLocks noChangeArrowheads="1"/>
            </p:cNvSpPr>
            <p:nvPr/>
          </p:nvSpPr>
          <p:spPr bwMode="auto">
            <a:xfrm>
              <a:off x="12283436" y="5712809"/>
              <a:ext cx="11039732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3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Montserrat Light" panose="00000400000000000000" pitchFamily="2" charset="0"/>
                </a:rPr>
                <a:t>Data like never Before</a:t>
              </a:r>
              <a:r>
                <a:rPr lang="en-US" sz="3800" dirty="0" smtClean="0">
                  <a:solidFill>
                    <a:schemeClr val="bg1"/>
                  </a:solidFill>
                  <a:latin typeface="Montserrat Light" panose="00000400000000000000" pitchFamily="2" charset="0"/>
                </a:rPr>
                <a:t>.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2094866" y="5547997"/>
              <a:ext cx="4572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43"/>
          <p:cNvSpPr>
            <a:spLocks noChangeArrowheads="1"/>
          </p:cNvSpPr>
          <p:nvPr/>
        </p:nvSpPr>
        <p:spPr bwMode="auto">
          <a:xfrm>
            <a:off x="12094866" y="8899774"/>
            <a:ext cx="109008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just" defTabSz="914400">
              <a:lnSpc>
                <a:spcPct val="150000"/>
              </a:lnSpc>
            </a:pPr>
            <a:r>
              <a:rPr kumimoji="0" lang="en-US" sz="180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Montserrat" panose="00000500000000000000" pitchFamily="2" charset="0"/>
              </a:rPr>
              <a:t>We are a Data Science</a:t>
            </a:r>
            <a:r>
              <a:rPr kumimoji="0" lang="en-US" sz="1800" i="0" u="none" strike="noStrike" cap="none" normalizeH="0" dirty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Montserrat" panose="00000500000000000000" pitchFamily="2" charset="0"/>
              </a:rPr>
              <a:t> Group dedicated to helping our clients </a:t>
            </a:r>
            <a:r>
              <a:rPr kumimoji="0" lang="en-US" sz="1800" i="0" u="none" strike="noStrike" cap="none" normalizeH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Montserrat" panose="00000500000000000000" pitchFamily="2" charset="0"/>
              </a:rPr>
              <a:t>make sense from their data.</a:t>
            </a:r>
            <a:endParaRPr kumimoji="0" lang="en-US" sz="1800" i="0" u="none" strike="noStrike" cap="none" normalizeH="0" baseline="0" dirty="0" smtClean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Montserrat" panose="00000500000000000000" pitchFamily="2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010653" y="572169"/>
            <a:ext cx="410044" cy="319927"/>
            <a:chOff x="2794570" y="20862"/>
            <a:chExt cx="1376620" cy="1074075"/>
          </a:xfrm>
          <a:solidFill>
            <a:schemeClr val="bg1"/>
          </a:solidFill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2794570" y="313792"/>
              <a:ext cx="983829" cy="781145"/>
            </a:xfrm>
            <a:custGeom>
              <a:avLst/>
              <a:gdLst>
                <a:gd name="T0" fmla="*/ 1330 w 1330"/>
                <a:gd name="T1" fmla="*/ 522 h 1056"/>
                <a:gd name="T2" fmla="*/ 1055 w 1330"/>
                <a:gd name="T3" fmla="*/ 795 h 1056"/>
                <a:gd name="T4" fmla="*/ 794 w 1330"/>
                <a:gd name="T5" fmla="*/ 1056 h 1056"/>
                <a:gd name="T6" fmla="*/ 534 w 1330"/>
                <a:gd name="T7" fmla="*/ 795 h 1056"/>
                <a:gd name="T8" fmla="*/ 261 w 1330"/>
                <a:gd name="T9" fmla="*/ 522 h 1056"/>
                <a:gd name="T10" fmla="*/ 0 w 1330"/>
                <a:gd name="T11" fmla="*/ 261 h 1056"/>
                <a:gd name="T12" fmla="*/ 261 w 1330"/>
                <a:gd name="T13" fmla="*/ 0 h 1056"/>
                <a:gd name="T14" fmla="*/ 794 w 1330"/>
                <a:gd name="T15" fmla="*/ 534 h 1056"/>
                <a:gd name="T16" fmla="*/ 1069 w 1330"/>
                <a:gd name="T17" fmla="*/ 261 h 1056"/>
                <a:gd name="T18" fmla="*/ 1330 w 1330"/>
                <a:gd name="T19" fmla="*/ 522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0" h="1056">
                  <a:moveTo>
                    <a:pt x="1330" y="522"/>
                  </a:moveTo>
                  <a:lnTo>
                    <a:pt x="1055" y="795"/>
                  </a:lnTo>
                  <a:lnTo>
                    <a:pt x="794" y="1056"/>
                  </a:lnTo>
                  <a:lnTo>
                    <a:pt x="534" y="795"/>
                  </a:lnTo>
                  <a:lnTo>
                    <a:pt x="261" y="522"/>
                  </a:lnTo>
                  <a:lnTo>
                    <a:pt x="0" y="261"/>
                  </a:lnTo>
                  <a:lnTo>
                    <a:pt x="261" y="0"/>
                  </a:lnTo>
                  <a:lnTo>
                    <a:pt x="794" y="534"/>
                  </a:lnTo>
                  <a:lnTo>
                    <a:pt x="1069" y="261"/>
                  </a:lnTo>
                  <a:lnTo>
                    <a:pt x="1330" y="5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3189580" y="20862"/>
              <a:ext cx="981610" cy="781145"/>
            </a:xfrm>
            <a:custGeom>
              <a:avLst/>
              <a:gdLst>
                <a:gd name="T0" fmla="*/ 1327 w 1327"/>
                <a:gd name="T1" fmla="*/ 795 h 1056"/>
                <a:gd name="T2" fmla="*/ 1067 w 1327"/>
                <a:gd name="T3" fmla="*/ 1056 h 1056"/>
                <a:gd name="T4" fmla="*/ 533 w 1327"/>
                <a:gd name="T5" fmla="*/ 522 h 1056"/>
                <a:gd name="T6" fmla="*/ 260 w 1327"/>
                <a:gd name="T7" fmla="*/ 795 h 1056"/>
                <a:gd name="T8" fmla="*/ 0 w 1327"/>
                <a:gd name="T9" fmla="*/ 534 h 1056"/>
                <a:gd name="T10" fmla="*/ 272 w 1327"/>
                <a:gd name="T11" fmla="*/ 261 h 1056"/>
                <a:gd name="T12" fmla="*/ 533 w 1327"/>
                <a:gd name="T13" fmla="*/ 0 h 1056"/>
                <a:gd name="T14" fmla="*/ 1327 w 1327"/>
                <a:gd name="T15" fmla="*/ 795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7" h="1056">
                  <a:moveTo>
                    <a:pt x="1327" y="795"/>
                  </a:moveTo>
                  <a:lnTo>
                    <a:pt x="1067" y="1056"/>
                  </a:lnTo>
                  <a:lnTo>
                    <a:pt x="533" y="522"/>
                  </a:lnTo>
                  <a:lnTo>
                    <a:pt x="260" y="795"/>
                  </a:lnTo>
                  <a:lnTo>
                    <a:pt x="0" y="534"/>
                  </a:lnTo>
                  <a:lnTo>
                    <a:pt x="272" y="261"/>
                  </a:lnTo>
                  <a:lnTo>
                    <a:pt x="533" y="0"/>
                  </a:lnTo>
                  <a:lnTo>
                    <a:pt x="1327" y="7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Rectangle 7"/>
          <p:cNvSpPr>
            <a:spLocks noChangeArrowheads="1"/>
          </p:cNvSpPr>
          <p:nvPr/>
        </p:nvSpPr>
        <p:spPr bwMode="auto">
          <a:xfrm>
            <a:off x="1535989" y="609022"/>
            <a:ext cx="424154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60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AGH DATA CONSULT</a:t>
            </a:r>
            <a:r>
              <a:rPr kumimoji="0" lang="en-US" sz="1600" b="1" i="0" u="none" strike="noStrike" cap="none" spc="600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INC.</a:t>
            </a:r>
            <a:endParaRPr kumimoji="0" lang="en-US" sz="500" b="0" i="0" u="none" strike="noStrike" cap="none" spc="600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20" name="Rectangle 7"/>
          <p:cNvSpPr>
            <a:spLocks noChangeArrowheads="1"/>
          </p:cNvSpPr>
          <p:nvPr/>
        </p:nvSpPr>
        <p:spPr bwMode="auto">
          <a:xfrm>
            <a:off x="11897832" y="698230"/>
            <a:ext cx="59150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P</a:t>
            </a:r>
            <a:r>
              <a:rPr kumimoji="0" lang="en-US" sz="1600" b="1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|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03</a:t>
            </a:r>
            <a:endParaRPr kumimoji="0" lang="en-US" sz="5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771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81" r="31881"/>
          <a:stretch>
            <a:fillRect/>
          </a:stretch>
        </p:blipFill>
        <p:spPr/>
      </p:pic>
      <p:sp>
        <p:nvSpPr>
          <p:cNvPr id="18" name="Rectangle 7"/>
          <p:cNvSpPr>
            <a:spLocks noChangeArrowheads="1"/>
          </p:cNvSpPr>
          <p:nvPr/>
        </p:nvSpPr>
        <p:spPr bwMode="auto">
          <a:xfrm>
            <a:off x="25080203" y="8219339"/>
            <a:ext cx="5224187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6600" b="1" i="0" u="none" strike="noStrike" cap="none" spc="600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" panose="00000500000000000000" pitchFamily="2" charset="0"/>
              </a:rPr>
              <a:t>AGH 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6600" b="1" spc="600" dirty="0" smtClean="0">
                <a:solidFill>
                  <a:srgbClr val="002060"/>
                </a:solidFill>
                <a:latin typeface="Montserrat" panose="00000500000000000000" pitchFamily="2" charset="0"/>
              </a:rPr>
              <a:t>CONSULT</a:t>
            </a:r>
            <a:endParaRPr kumimoji="0" lang="en-US" sz="1400" b="0" i="0" u="none" strike="noStrike" cap="none" spc="600" normalizeH="0" baseline="0" dirty="0" smtClean="0">
              <a:ln>
                <a:noFill/>
              </a:ln>
              <a:solidFill>
                <a:srgbClr val="002060"/>
              </a:solidFill>
              <a:effectLst/>
            </a:endParaRPr>
          </a:p>
        </p:txBody>
      </p:sp>
      <p:sp>
        <p:nvSpPr>
          <p:cNvPr id="20" name="Rectangle 15"/>
          <p:cNvSpPr>
            <a:spLocks noChangeArrowheads="1"/>
          </p:cNvSpPr>
          <p:nvPr/>
        </p:nvSpPr>
        <p:spPr bwMode="auto">
          <a:xfrm>
            <a:off x="537826" y="12310946"/>
            <a:ext cx="3642023" cy="738664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normalizeH="0" baseline="0" dirty="0" smtClean="0">
                <a:ln>
                  <a:noFill/>
                </a:ln>
                <a:solidFill>
                  <a:srgbClr val="002060">
                    <a:alpha val="5000"/>
                  </a:srgbClr>
                </a:solidFill>
                <a:effectLst/>
                <a:latin typeface="Montserrat SemiBold" panose="00000700000000000000" pitchFamily="2" charset="0"/>
              </a:rPr>
              <a:t>Spring 2019</a:t>
            </a:r>
            <a:endParaRPr kumimoji="0" lang="en-US" sz="2800" b="0" i="0" u="none" strike="noStrike" cap="none" normalizeH="0" baseline="0" dirty="0" smtClean="0">
              <a:ln>
                <a:noFill/>
              </a:ln>
              <a:solidFill>
                <a:srgbClr val="002060">
                  <a:alpha val="5000"/>
                </a:srgbClr>
              </a:solidFill>
              <a:effectLst/>
              <a:latin typeface="Montserrat SemiBold" panose="00000700000000000000" pitchFamily="2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010653" y="1010525"/>
            <a:ext cx="679795" cy="530393"/>
            <a:chOff x="10714038" y="5705475"/>
            <a:chExt cx="2954338" cy="2305050"/>
          </a:xfrm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11561763" y="5705475"/>
              <a:ext cx="2106613" cy="1676400"/>
            </a:xfrm>
            <a:custGeom>
              <a:avLst/>
              <a:gdLst>
                <a:gd name="T0" fmla="*/ 1327 w 1327"/>
                <a:gd name="T1" fmla="*/ 795 h 1056"/>
                <a:gd name="T2" fmla="*/ 1067 w 1327"/>
                <a:gd name="T3" fmla="*/ 1056 h 1056"/>
                <a:gd name="T4" fmla="*/ 533 w 1327"/>
                <a:gd name="T5" fmla="*/ 522 h 1056"/>
                <a:gd name="T6" fmla="*/ 260 w 1327"/>
                <a:gd name="T7" fmla="*/ 795 h 1056"/>
                <a:gd name="T8" fmla="*/ 0 w 1327"/>
                <a:gd name="T9" fmla="*/ 534 h 1056"/>
                <a:gd name="T10" fmla="*/ 272 w 1327"/>
                <a:gd name="T11" fmla="*/ 261 h 1056"/>
                <a:gd name="T12" fmla="*/ 533 w 1327"/>
                <a:gd name="T13" fmla="*/ 0 h 1056"/>
                <a:gd name="T14" fmla="*/ 1327 w 1327"/>
                <a:gd name="T15" fmla="*/ 795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7" h="1056">
                  <a:moveTo>
                    <a:pt x="1327" y="795"/>
                  </a:moveTo>
                  <a:lnTo>
                    <a:pt x="1067" y="1056"/>
                  </a:lnTo>
                  <a:lnTo>
                    <a:pt x="533" y="522"/>
                  </a:lnTo>
                  <a:lnTo>
                    <a:pt x="260" y="795"/>
                  </a:lnTo>
                  <a:lnTo>
                    <a:pt x="0" y="534"/>
                  </a:lnTo>
                  <a:lnTo>
                    <a:pt x="272" y="261"/>
                  </a:lnTo>
                  <a:lnTo>
                    <a:pt x="533" y="0"/>
                  </a:lnTo>
                  <a:lnTo>
                    <a:pt x="1327" y="795"/>
                  </a:lnTo>
                  <a:close/>
                </a:path>
              </a:pathLst>
            </a:custGeom>
            <a:solidFill>
              <a:srgbClr val="002060">
                <a:alpha val="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10714038" y="6334125"/>
              <a:ext cx="2111375" cy="1676400"/>
            </a:xfrm>
            <a:custGeom>
              <a:avLst/>
              <a:gdLst>
                <a:gd name="T0" fmla="*/ 1330 w 1330"/>
                <a:gd name="T1" fmla="*/ 522 h 1056"/>
                <a:gd name="T2" fmla="*/ 1055 w 1330"/>
                <a:gd name="T3" fmla="*/ 795 h 1056"/>
                <a:gd name="T4" fmla="*/ 794 w 1330"/>
                <a:gd name="T5" fmla="*/ 1056 h 1056"/>
                <a:gd name="T6" fmla="*/ 534 w 1330"/>
                <a:gd name="T7" fmla="*/ 795 h 1056"/>
                <a:gd name="T8" fmla="*/ 261 w 1330"/>
                <a:gd name="T9" fmla="*/ 522 h 1056"/>
                <a:gd name="T10" fmla="*/ 0 w 1330"/>
                <a:gd name="T11" fmla="*/ 261 h 1056"/>
                <a:gd name="T12" fmla="*/ 261 w 1330"/>
                <a:gd name="T13" fmla="*/ 0 h 1056"/>
                <a:gd name="T14" fmla="*/ 794 w 1330"/>
                <a:gd name="T15" fmla="*/ 534 h 1056"/>
                <a:gd name="T16" fmla="*/ 1069 w 1330"/>
                <a:gd name="T17" fmla="*/ 261 h 1056"/>
                <a:gd name="T18" fmla="*/ 1330 w 1330"/>
                <a:gd name="T19" fmla="*/ 522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0" h="1056">
                  <a:moveTo>
                    <a:pt x="1330" y="522"/>
                  </a:moveTo>
                  <a:lnTo>
                    <a:pt x="1055" y="795"/>
                  </a:lnTo>
                  <a:lnTo>
                    <a:pt x="794" y="1056"/>
                  </a:lnTo>
                  <a:lnTo>
                    <a:pt x="534" y="795"/>
                  </a:lnTo>
                  <a:lnTo>
                    <a:pt x="261" y="522"/>
                  </a:lnTo>
                  <a:lnTo>
                    <a:pt x="0" y="261"/>
                  </a:lnTo>
                  <a:lnTo>
                    <a:pt x="261" y="0"/>
                  </a:lnTo>
                  <a:lnTo>
                    <a:pt x="794" y="534"/>
                  </a:lnTo>
                  <a:lnTo>
                    <a:pt x="1069" y="261"/>
                  </a:lnTo>
                  <a:lnTo>
                    <a:pt x="1330" y="522"/>
                  </a:lnTo>
                  <a:close/>
                </a:path>
              </a:pathLst>
            </a:custGeom>
            <a:solidFill>
              <a:srgbClr val="002060">
                <a:alpha val="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Rectangle 26"/>
          <p:cNvSpPr/>
          <p:nvPr/>
        </p:nvSpPr>
        <p:spPr>
          <a:xfrm>
            <a:off x="17302966" y="12310946"/>
            <a:ext cx="6073556" cy="3945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7"/>
          <p:cNvSpPr>
            <a:spLocks noChangeArrowheads="1"/>
          </p:cNvSpPr>
          <p:nvPr/>
        </p:nvSpPr>
        <p:spPr bwMode="auto">
          <a:xfrm>
            <a:off x="1448081" y="845179"/>
            <a:ext cx="9800968" cy="2539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5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" panose="00000500000000000000" pitchFamily="2" charset="0"/>
              </a:rPr>
              <a:t>Americ</a:t>
            </a:r>
            <a:r>
              <a:rPr lang="en-US" sz="5500" b="1" dirty="0" smtClean="0">
                <a:solidFill>
                  <a:srgbClr val="002060"/>
                </a:solidFill>
                <a:latin typeface="Montserrat" panose="00000500000000000000" pitchFamily="2" charset="0"/>
              </a:rPr>
              <a:t>an Craft Brewery: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5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" panose="00000500000000000000" pitchFamily="2" charset="0"/>
              </a:rPr>
              <a:t>		Insights</a:t>
            </a:r>
            <a:r>
              <a:rPr kumimoji="0" lang="en-US" sz="5500" b="1" i="0" u="none" strike="noStrike" cap="none" normalizeH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" panose="00000500000000000000" pitchFamily="2" charset="0"/>
              </a:rPr>
              <a:t> and Analysis.  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500" b="0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</a:endParaRPr>
          </a:p>
        </p:txBody>
      </p:sp>
      <p:sp>
        <p:nvSpPr>
          <p:cNvPr id="29" name="Rectangle 143"/>
          <p:cNvSpPr>
            <a:spLocks noChangeArrowheads="1"/>
          </p:cNvSpPr>
          <p:nvPr/>
        </p:nvSpPr>
        <p:spPr bwMode="auto">
          <a:xfrm>
            <a:off x="1205715" y="2833249"/>
            <a:ext cx="14227573" cy="1077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>
              <a:lnSpc>
                <a:spcPct val="250000"/>
              </a:lnSpc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Great Marks Private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Equity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, based in Denver Colorado, has retained 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AGH Data Consult Inc</a:t>
            </a:r>
            <a:r>
              <a:rPr 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. 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to evaluate certain craft beer data, provide insights and help chart additional steps toward entering this unique and growing market. Focus of this study sought to address among other things: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kumimoji="0" lang="en-US" sz="28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Market penetration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of craft brewers by state.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kumimoji="0" lang="en-US" sz="28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The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Alcohol By Volume (ABV) 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of American craft beer 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lang="en-US" sz="28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The </a:t>
            </a:r>
            <a:r>
              <a:rPr lang="en-US" sz="2800" b="1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International Bitterness</a:t>
            </a:r>
            <a:r>
              <a:rPr 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 Units (IBU) 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of American craft beer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kumimoji="0" lang="en-US" sz="28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Investigate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any relationship between the 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ABV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and 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IBU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Investigate if the State of brew has any impact on the ABV or IBU or both</a:t>
            </a:r>
          </a:p>
          <a:p>
            <a:pPr marL="514350" lvl="0" indent="-514350" defTabSz="914400">
              <a:lnSpc>
                <a:spcPct val="250000"/>
              </a:lnSpc>
              <a:buFont typeface="+mj-lt"/>
              <a:buAutoNum type="arabicPeriod"/>
            </a:pPr>
            <a:endParaRPr kumimoji="0" lang="en-US" sz="2800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7297898" y="3814072"/>
            <a:ext cx="5090740" cy="6048536"/>
            <a:chOff x="17297898" y="3814072"/>
            <a:chExt cx="5090740" cy="6048536"/>
          </a:xfrm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17297898" y="4897323"/>
              <a:ext cx="3638197" cy="2888673"/>
            </a:xfrm>
            <a:custGeom>
              <a:avLst/>
              <a:gdLst>
                <a:gd name="T0" fmla="*/ 1330 w 1330"/>
                <a:gd name="T1" fmla="*/ 522 h 1056"/>
                <a:gd name="T2" fmla="*/ 1055 w 1330"/>
                <a:gd name="T3" fmla="*/ 795 h 1056"/>
                <a:gd name="T4" fmla="*/ 794 w 1330"/>
                <a:gd name="T5" fmla="*/ 1056 h 1056"/>
                <a:gd name="T6" fmla="*/ 534 w 1330"/>
                <a:gd name="T7" fmla="*/ 795 h 1056"/>
                <a:gd name="T8" fmla="*/ 261 w 1330"/>
                <a:gd name="T9" fmla="*/ 522 h 1056"/>
                <a:gd name="T10" fmla="*/ 0 w 1330"/>
                <a:gd name="T11" fmla="*/ 261 h 1056"/>
                <a:gd name="T12" fmla="*/ 261 w 1330"/>
                <a:gd name="T13" fmla="*/ 0 h 1056"/>
                <a:gd name="T14" fmla="*/ 794 w 1330"/>
                <a:gd name="T15" fmla="*/ 534 h 1056"/>
                <a:gd name="T16" fmla="*/ 1069 w 1330"/>
                <a:gd name="T17" fmla="*/ 261 h 1056"/>
                <a:gd name="T18" fmla="*/ 1330 w 1330"/>
                <a:gd name="T19" fmla="*/ 522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0" h="1056">
                  <a:moveTo>
                    <a:pt x="1330" y="522"/>
                  </a:moveTo>
                  <a:lnTo>
                    <a:pt x="1055" y="795"/>
                  </a:lnTo>
                  <a:lnTo>
                    <a:pt x="794" y="1056"/>
                  </a:lnTo>
                  <a:lnTo>
                    <a:pt x="534" y="795"/>
                  </a:lnTo>
                  <a:lnTo>
                    <a:pt x="261" y="522"/>
                  </a:lnTo>
                  <a:lnTo>
                    <a:pt x="0" y="261"/>
                  </a:lnTo>
                  <a:lnTo>
                    <a:pt x="261" y="0"/>
                  </a:lnTo>
                  <a:lnTo>
                    <a:pt x="794" y="534"/>
                  </a:lnTo>
                  <a:lnTo>
                    <a:pt x="1069" y="261"/>
                  </a:lnTo>
                  <a:lnTo>
                    <a:pt x="1330" y="522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"/>
            <p:cNvSpPr>
              <a:spLocks/>
            </p:cNvSpPr>
            <p:nvPr/>
          </p:nvSpPr>
          <p:spPr bwMode="auto">
            <a:xfrm>
              <a:off x="18758647" y="3814072"/>
              <a:ext cx="3629991" cy="2888673"/>
            </a:xfrm>
            <a:custGeom>
              <a:avLst/>
              <a:gdLst>
                <a:gd name="T0" fmla="*/ 1327 w 1327"/>
                <a:gd name="T1" fmla="*/ 795 h 1056"/>
                <a:gd name="T2" fmla="*/ 1067 w 1327"/>
                <a:gd name="T3" fmla="*/ 1056 h 1056"/>
                <a:gd name="T4" fmla="*/ 533 w 1327"/>
                <a:gd name="T5" fmla="*/ 522 h 1056"/>
                <a:gd name="T6" fmla="*/ 260 w 1327"/>
                <a:gd name="T7" fmla="*/ 795 h 1056"/>
                <a:gd name="T8" fmla="*/ 0 w 1327"/>
                <a:gd name="T9" fmla="*/ 534 h 1056"/>
                <a:gd name="T10" fmla="*/ 272 w 1327"/>
                <a:gd name="T11" fmla="*/ 261 h 1056"/>
                <a:gd name="T12" fmla="*/ 533 w 1327"/>
                <a:gd name="T13" fmla="*/ 0 h 1056"/>
                <a:gd name="T14" fmla="*/ 1327 w 1327"/>
                <a:gd name="T15" fmla="*/ 795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7" h="1056">
                  <a:moveTo>
                    <a:pt x="1327" y="795"/>
                  </a:moveTo>
                  <a:lnTo>
                    <a:pt x="1067" y="1056"/>
                  </a:lnTo>
                  <a:lnTo>
                    <a:pt x="533" y="522"/>
                  </a:lnTo>
                  <a:lnTo>
                    <a:pt x="260" y="795"/>
                  </a:lnTo>
                  <a:lnTo>
                    <a:pt x="0" y="534"/>
                  </a:lnTo>
                  <a:lnTo>
                    <a:pt x="272" y="261"/>
                  </a:lnTo>
                  <a:lnTo>
                    <a:pt x="533" y="0"/>
                  </a:lnTo>
                  <a:lnTo>
                    <a:pt x="1327" y="7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 rot="2700000">
              <a:off x="17781471" y="7151343"/>
              <a:ext cx="440686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 smtClean="0">
                  <a:solidFill>
                    <a:schemeClr val="bg1"/>
                  </a:solidFill>
                  <a:latin typeface="Montserrat" charset="0"/>
                  <a:ea typeface="Montserrat" charset="0"/>
                  <a:cs typeface="Montserrat" charset="0"/>
                </a:rPr>
                <a:t>DDS</a:t>
              </a:r>
              <a:endParaRPr lang="en-US" sz="60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 rot="-2700000">
              <a:off x="19027970" y="6936148"/>
              <a:ext cx="263886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 smtClean="0">
                  <a:solidFill>
                    <a:srgbClr val="002060"/>
                  </a:solidFill>
                  <a:latin typeface="Montserrat" charset="0"/>
                  <a:ea typeface="Montserrat" charset="0"/>
                  <a:cs typeface="Montserrat" charset="0"/>
                </a:rPr>
                <a:t>Analytics</a:t>
              </a:r>
              <a:endParaRPr lang="en-US" sz="4000" b="1" dirty="0">
                <a:solidFill>
                  <a:srgbClr val="002060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84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81" r="31881"/>
          <a:stretch>
            <a:fillRect/>
          </a:stretch>
        </p:blipFill>
        <p:spPr/>
      </p:pic>
      <p:sp>
        <p:nvSpPr>
          <p:cNvPr id="8" name="Freeform 6"/>
          <p:cNvSpPr>
            <a:spLocks/>
          </p:cNvSpPr>
          <p:nvPr/>
        </p:nvSpPr>
        <p:spPr bwMode="auto">
          <a:xfrm>
            <a:off x="26576922" y="4600143"/>
            <a:ext cx="3638197" cy="2888673"/>
          </a:xfrm>
          <a:custGeom>
            <a:avLst/>
            <a:gdLst>
              <a:gd name="T0" fmla="*/ 1330 w 1330"/>
              <a:gd name="T1" fmla="*/ 522 h 1056"/>
              <a:gd name="T2" fmla="*/ 1055 w 1330"/>
              <a:gd name="T3" fmla="*/ 795 h 1056"/>
              <a:gd name="T4" fmla="*/ 794 w 1330"/>
              <a:gd name="T5" fmla="*/ 1056 h 1056"/>
              <a:gd name="T6" fmla="*/ 534 w 1330"/>
              <a:gd name="T7" fmla="*/ 795 h 1056"/>
              <a:gd name="T8" fmla="*/ 261 w 1330"/>
              <a:gd name="T9" fmla="*/ 522 h 1056"/>
              <a:gd name="T10" fmla="*/ 0 w 1330"/>
              <a:gd name="T11" fmla="*/ 261 h 1056"/>
              <a:gd name="T12" fmla="*/ 261 w 1330"/>
              <a:gd name="T13" fmla="*/ 0 h 1056"/>
              <a:gd name="T14" fmla="*/ 794 w 1330"/>
              <a:gd name="T15" fmla="*/ 534 h 1056"/>
              <a:gd name="T16" fmla="*/ 1069 w 1330"/>
              <a:gd name="T17" fmla="*/ 261 h 1056"/>
              <a:gd name="T18" fmla="*/ 1330 w 1330"/>
              <a:gd name="T19" fmla="*/ 522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30" h="1056">
                <a:moveTo>
                  <a:pt x="1330" y="522"/>
                </a:moveTo>
                <a:lnTo>
                  <a:pt x="1055" y="795"/>
                </a:lnTo>
                <a:lnTo>
                  <a:pt x="794" y="1056"/>
                </a:lnTo>
                <a:lnTo>
                  <a:pt x="534" y="795"/>
                </a:lnTo>
                <a:lnTo>
                  <a:pt x="261" y="522"/>
                </a:lnTo>
                <a:lnTo>
                  <a:pt x="0" y="261"/>
                </a:lnTo>
                <a:lnTo>
                  <a:pt x="261" y="0"/>
                </a:lnTo>
                <a:lnTo>
                  <a:pt x="794" y="534"/>
                </a:lnTo>
                <a:lnTo>
                  <a:pt x="1069" y="261"/>
                </a:lnTo>
                <a:lnTo>
                  <a:pt x="1330" y="522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7"/>
          <p:cNvSpPr>
            <a:spLocks noChangeArrowheads="1"/>
          </p:cNvSpPr>
          <p:nvPr/>
        </p:nvSpPr>
        <p:spPr bwMode="auto">
          <a:xfrm>
            <a:off x="26472527" y="8148796"/>
            <a:ext cx="4645502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6600" b="1" i="0" u="none" strike="noStrike" cap="none" spc="600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" panose="00000500000000000000" pitchFamily="2" charset="0"/>
              </a:rPr>
              <a:t>DDS</a:t>
            </a:r>
            <a:endParaRPr kumimoji="0" lang="en-US" sz="6600" b="1" i="0" u="none" strike="noStrike" cap="none" spc="600" normalizeH="0" baseline="0" dirty="0" smtClean="0">
              <a:ln>
                <a:noFill/>
              </a:ln>
              <a:solidFill>
                <a:srgbClr val="002060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6600" b="1" spc="600" dirty="0" smtClean="0">
                <a:solidFill>
                  <a:srgbClr val="002060"/>
                </a:solidFill>
                <a:latin typeface="Montserrat" panose="00000500000000000000" pitchFamily="2" charset="0"/>
              </a:rPr>
              <a:t>CONSULT</a:t>
            </a:r>
            <a:endParaRPr kumimoji="0" lang="en-US" sz="1400" b="0" i="0" u="none" strike="noStrike" cap="none" spc="600" normalizeH="0" baseline="0" dirty="0" smtClean="0">
              <a:ln>
                <a:noFill/>
              </a:ln>
              <a:solidFill>
                <a:srgbClr val="002060"/>
              </a:solidFill>
              <a:effectLst/>
            </a:endParaRPr>
          </a:p>
        </p:txBody>
      </p:sp>
      <p:sp>
        <p:nvSpPr>
          <p:cNvPr id="20" name="Rectangle 15"/>
          <p:cNvSpPr>
            <a:spLocks noChangeArrowheads="1"/>
          </p:cNvSpPr>
          <p:nvPr/>
        </p:nvSpPr>
        <p:spPr bwMode="auto">
          <a:xfrm>
            <a:off x="537826" y="12310946"/>
            <a:ext cx="3642023" cy="738664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normalizeH="0" baseline="0" dirty="0" smtClean="0">
                <a:ln>
                  <a:noFill/>
                </a:ln>
                <a:solidFill>
                  <a:srgbClr val="002060">
                    <a:alpha val="5000"/>
                  </a:srgbClr>
                </a:solidFill>
                <a:effectLst/>
                <a:latin typeface="Montserrat SemiBold" panose="00000700000000000000" pitchFamily="2" charset="0"/>
              </a:rPr>
              <a:t>Spring 2019</a:t>
            </a:r>
            <a:endParaRPr kumimoji="0" lang="en-US" sz="2800" b="0" i="0" u="none" strike="noStrike" cap="none" normalizeH="0" baseline="0" dirty="0" smtClean="0">
              <a:ln>
                <a:noFill/>
              </a:ln>
              <a:solidFill>
                <a:srgbClr val="002060">
                  <a:alpha val="5000"/>
                </a:srgbClr>
              </a:solidFill>
              <a:effectLst/>
              <a:latin typeface="Montserrat SemiBold" panose="00000700000000000000" pitchFamily="2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010653" y="1010525"/>
            <a:ext cx="679795" cy="530393"/>
            <a:chOff x="10714038" y="5705475"/>
            <a:chExt cx="2954338" cy="2305050"/>
          </a:xfrm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11561763" y="5705475"/>
              <a:ext cx="2106613" cy="1676400"/>
            </a:xfrm>
            <a:custGeom>
              <a:avLst/>
              <a:gdLst>
                <a:gd name="T0" fmla="*/ 1327 w 1327"/>
                <a:gd name="T1" fmla="*/ 795 h 1056"/>
                <a:gd name="T2" fmla="*/ 1067 w 1327"/>
                <a:gd name="T3" fmla="*/ 1056 h 1056"/>
                <a:gd name="T4" fmla="*/ 533 w 1327"/>
                <a:gd name="T5" fmla="*/ 522 h 1056"/>
                <a:gd name="T6" fmla="*/ 260 w 1327"/>
                <a:gd name="T7" fmla="*/ 795 h 1056"/>
                <a:gd name="T8" fmla="*/ 0 w 1327"/>
                <a:gd name="T9" fmla="*/ 534 h 1056"/>
                <a:gd name="T10" fmla="*/ 272 w 1327"/>
                <a:gd name="T11" fmla="*/ 261 h 1056"/>
                <a:gd name="T12" fmla="*/ 533 w 1327"/>
                <a:gd name="T13" fmla="*/ 0 h 1056"/>
                <a:gd name="T14" fmla="*/ 1327 w 1327"/>
                <a:gd name="T15" fmla="*/ 795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7" h="1056">
                  <a:moveTo>
                    <a:pt x="1327" y="795"/>
                  </a:moveTo>
                  <a:lnTo>
                    <a:pt x="1067" y="1056"/>
                  </a:lnTo>
                  <a:lnTo>
                    <a:pt x="533" y="522"/>
                  </a:lnTo>
                  <a:lnTo>
                    <a:pt x="260" y="795"/>
                  </a:lnTo>
                  <a:lnTo>
                    <a:pt x="0" y="534"/>
                  </a:lnTo>
                  <a:lnTo>
                    <a:pt x="272" y="261"/>
                  </a:lnTo>
                  <a:lnTo>
                    <a:pt x="533" y="0"/>
                  </a:lnTo>
                  <a:lnTo>
                    <a:pt x="1327" y="795"/>
                  </a:lnTo>
                  <a:close/>
                </a:path>
              </a:pathLst>
            </a:custGeom>
            <a:solidFill>
              <a:srgbClr val="002060">
                <a:alpha val="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10714038" y="6334125"/>
              <a:ext cx="2111375" cy="1676400"/>
            </a:xfrm>
            <a:custGeom>
              <a:avLst/>
              <a:gdLst>
                <a:gd name="T0" fmla="*/ 1330 w 1330"/>
                <a:gd name="T1" fmla="*/ 522 h 1056"/>
                <a:gd name="T2" fmla="*/ 1055 w 1330"/>
                <a:gd name="T3" fmla="*/ 795 h 1056"/>
                <a:gd name="T4" fmla="*/ 794 w 1330"/>
                <a:gd name="T5" fmla="*/ 1056 h 1056"/>
                <a:gd name="T6" fmla="*/ 534 w 1330"/>
                <a:gd name="T7" fmla="*/ 795 h 1056"/>
                <a:gd name="T8" fmla="*/ 261 w 1330"/>
                <a:gd name="T9" fmla="*/ 522 h 1056"/>
                <a:gd name="T10" fmla="*/ 0 w 1330"/>
                <a:gd name="T11" fmla="*/ 261 h 1056"/>
                <a:gd name="T12" fmla="*/ 261 w 1330"/>
                <a:gd name="T13" fmla="*/ 0 h 1056"/>
                <a:gd name="T14" fmla="*/ 794 w 1330"/>
                <a:gd name="T15" fmla="*/ 534 h 1056"/>
                <a:gd name="T16" fmla="*/ 1069 w 1330"/>
                <a:gd name="T17" fmla="*/ 261 h 1056"/>
                <a:gd name="T18" fmla="*/ 1330 w 1330"/>
                <a:gd name="T19" fmla="*/ 522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0" h="1056">
                  <a:moveTo>
                    <a:pt x="1330" y="522"/>
                  </a:moveTo>
                  <a:lnTo>
                    <a:pt x="1055" y="795"/>
                  </a:lnTo>
                  <a:lnTo>
                    <a:pt x="794" y="1056"/>
                  </a:lnTo>
                  <a:lnTo>
                    <a:pt x="534" y="795"/>
                  </a:lnTo>
                  <a:lnTo>
                    <a:pt x="261" y="522"/>
                  </a:lnTo>
                  <a:lnTo>
                    <a:pt x="0" y="261"/>
                  </a:lnTo>
                  <a:lnTo>
                    <a:pt x="261" y="0"/>
                  </a:lnTo>
                  <a:lnTo>
                    <a:pt x="794" y="534"/>
                  </a:lnTo>
                  <a:lnTo>
                    <a:pt x="1069" y="261"/>
                  </a:lnTo>
                  <a:lnTo>
                    <a:pt x="1330" y="522"/>
                  </a:lnTo>
                  <a:close/>
                </a:path>
              </a:pathLst>
            </a:custGeom>
            <a:solidFill>
              <a:srgbClr val="002060">
                <a:alpha val="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Rectangle 26"/>
          <p:cNvSpPr/>
          <p:nvPr/>
        </p:nvSpPr>
        <p:spPr>
          <a:xfrm>
            <a:off x="17302966" y="12310946"/>
            <a:ext cx="6073556" cy="3945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7"/>
          <p:cNvSpPr>
            <a:spLocks noChangeArrowheads="1"/>
          </p:cNvSpPr>
          <p:nvPr/>
        </p:nvSpPr>
        <p:spPr bwMode="auto">
          <a:xfrm>
            <a:off x="1448081" y="845179"/>
            <a:ext cx="9800968" cy="1692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5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Montserrat" panose="00000500000000000000" pitchFamily="2" charset="0"/>
              </a:rPr>
              <a:t>Content:</a:t>
            </a:r>
            <a:endParaRPr kumimoji="0" lang="en-US" sz="5500" b="1" i="0" u="none" strike="noStrike" cap="none" normalizeH="0" dirty="0" smtClean="0">
              <a:ln>
                <a:noFill/>
              </a:ln>
              <a:solidFill>
                <a:srgbClr val="002060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500" b="0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</a:endParaRPr>
          </a:p>
        </p:txBody>
      </p:sp>
      <p:sp>
        <p:nvSpPr>
          <p:cNvPr id="29" name="Rectangle 143"/>
          <p:cNvSpPr>
            <a:spLocks noChangeArrowheads="1"/>
          </p:cNvSpPr>
          <p:nvPr/>
        </p:nvSpPr>
        <p:spPr bwMode="auto">
          <a:xfrm>
            <a:off x="1205715" y="2833249"/>
            <a:ext cx="14227573" cy="1077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>
              <a:lnSpc>
                <a:spcPct val="250000"/>
              </a:lnSpc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Great Marks Private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Equity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, based in Denver Colorado, has retained 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AGH Data Consult Inc</a:t>
            </a:r>
            <a:r>
              <a:rPr 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. 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to evaluate certain craft beer data, provide insights and help chart additional steps toward entering this unique and growing market. Focus of this study sought to address among other things: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kumimoji="0" lang="en-US" sz="28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Market penetration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of craft brewers by state.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kumimoji="0" lang="en-US" sz="28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The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Alcohol By Volume (ABV) 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of American craft beer 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lang="en-US" sz="28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The </a:t>
            </a:r>
            <a:r>
              <a:rPr lang="en-US" sz="2800" b="1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International Bitterness</a:t>
            </a:r>
            <a:r>
              <a:rPr 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 Units (IBU) 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rPr>
              <a:t>of American craft beer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kumimoji="0" lang="en-US" sz="28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Investigate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any relationship between the 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ABV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and </a:t>
            </a:r>
            <a:r>
              <a:rPr kumimoji="0" lang="en-US" sz="28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IBU</a:t>
            </a: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</a:p>
          <a:p>
            <a:pPr marL="1428750" lvl="2" indent="-514350" defTabSz="914400">
              <a:lnSpc>
                <a:spcPct val="250000"/>
              </a:lnSpc>
              <a:buFont typeface="+mj-lt"/>
              <a:buAutoNum type="arabicPeriod"/>
            </a:pPr>
            <a:r>
              <a:rPr kumimoji="0" lang="en-US" sz="28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ontserrat" panose="00000500000000000000" pitchFamily="2" charset="0"/>
              </a:rPr>
              <a:t>Investigate if the State of brew has any impact on the ABV or IBU or both</a:t>
            </a:r>
          </a:p>
          <a:p>
            <a:pPr marL="514350" lvl="0" indent="-514350" defTabSz="914400">
              <a:lnSpc>
                <a:spcPct val="250000"/>
              </a:lnSpc>
              <a:buFont typeface="+mj-lt"/>
              <a:buAutoNum type="arabicPeriod"/>
            </a:pPr>
            <a:endParaRPr kumimoji="0" lang="en-US" sz="2800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28037671" y="3516892"/>
            <a:ext cx="3629991" cy="2888673"/>
          </a:xfrm>
          <a:custGeom>
            <a:avLst/>
            <a:gdLst>
              <a:gd name="T0" fmla="*/ 1327 w 1327"/>
              <a:gd name="T1" fmla="*/ 795 h 1056"/>
              <a:gd name="T2" fmla="*/ 1067 w 1327"/>
              <a:gd name="T3" fmla="*/ 1056 h 1056"/>
              <a:gd name="T4" fmla="*/ 533 w 1327"/>
              <a:gd name="T5" fmla="*/ 522 h 1056"/>
              <a:gd name="T6" fmla="*/ 260 w 1327"/>
              <a:gd name="T7" fmla="*/ 795 h 1056"/>
              <a:gd name="T8" fmla="*/ 0 w 1327"/>
              <a:gd name="T9" fmla="*/ 534 h 1056"/>
              <a:gd name="T10" fmla="*/ 272 w 1327"/>
              <a:gd name="T11" fmla="*/ 261 h 1056"/>
              <a:gd name="T12" fmla="*/ 533 w 1327"/>
              <a:gd name="T13" fmla="*/ 0 h 1056"/>
              <a:gd name="T14" fmla="*/ 1327 w 1327"/>
              <a:gd name="T15" fmla="*/ 795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27" h="1056">
                <a:moveTo>
                  <a:pt x="1327" y="795"/>
                </a:moveTo>
                <a:lnTo>
                  <a:pt x="1067" y="1056"/>
                </a:lnTo>
                <a:lnTo>
                  <a:pt x="533" y="522"/>
                </a:lnTo>
                <a:lnTo>
                  <a:pt x="260" y="795"/>
                </a:lnTo>
                <a:lnTo>
                  <a:pt x="0" y="534"/>
                </a:lnTo>
                <a:lnTo>
                  <a:pt x="272" y="261"/>
                </a:lnTo>
                <a:lnTo>
                  <a:pt x="533" y="0"/>
                </a:lnTo>
                <a:lnTo>
                  <a:pt x="1327" y="7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7297898" y="3814072"/>
            <a:ext cx="5090740" cy="6048536"/>
            <a:chOff x="17297898" y="3814072"/>
            <a:chExt cx="5090740" cy="6048536"/>
          </a:xfrm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17297898" y="4897323"/>
              <a:ext cx="3638197" cy="2888673"/>
            </a:xfrm>
            <a:custGeom>
              <a:avLst/>
              <a:gdLst>
                <a:gd name="T0" fmla="*/ 1330 w 1330"/>
                <a:gd name="T1" fmla="*/ 522 h 1056"/>
                <a:gd name="T2" fmla="*/ 1055 w 1330"/>
                <a:gd name="T3" fmla="*/ 795 h 1056"/>
                <a:gd name="T4" fmla="*/ 794 w 1330"/>
                <a:gd name="T5" fmla="*/ 1056 h 1056"/>
                <a:gd name="T6" fmla="*/ 534 w 1330"/>
                <a:gd name="T7" fmla="*/ 795 h 1056"/>
                <a:gd name="T8" fmla="*/ 261 w 1330"/>
                <a:gd name="T9" fmla="*/ 522 h 1056"/>
                <a:gd name="T10" fmla="*/ 0 w 1330"/>
                <a:gd name="T11" fmla="*/ 261 h 1056"/>
                <a:gd name="T12" fmla="*/ 261 w 1330"/>
                <a:gd name="T13" fmla="*/ 0 h 1056"/>
                <a:gd name="T14" fmla="*/ 794 w 1330"/>
                <a:gd name="T15" fmla="*/ 534 h 1056"/>
                <a:gd name="T16" fmla="*/ 1069 w 1330"/>
                <a:gd name="T17" fmla="*/ 261 h 1056"/>
                <a:gd name="T18" fmla="*/ 1330 w 1330"/>
                <a:gd name="T19" fmla="*/ 522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0" h="1056">
                  <a:moveTo>
                    <a:pt x="1330" y="522"/>
                  </a:moveTo>
                  <a:lnTo>
                    <a:pt x="1055" y="795"/>
                  </a:lnTo>
                  <a:lnTo>
                    <a:pt x="794" y="1056"/>
                  </a:lnTo>
                  <a:lnTo>
                    <a:pt x="534" y="795"/>
                  </a:lnTo>
                  <a:lnTo>
                    <a:pt x="261" y="522"/>
                  </a:lnTo>
                  <a:lnTo>
                    <a:pt x="0" y="261"/>
                  </a:lnTo>
                  <a:lnTo>
                    <a:pt x="261" y="0"/>
                  </a:lnTo>
                  <a:lnTo>
                    <a:pt x="794" y="534"/>
                  </a:lnTo>
                  <a:lnTo>
                    <a:pt x="1069" y="261"/>
                  </a:lnTo>
                  <a:lnTo>
                    <a:pt x="1330" y="522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18758647" y="3814072"/>
              <a:ext cx="3629991" cy="2888673"/>
            </a:xfrm>
            <a:custGeom>
              <a:avLst/>
              <a:gdLst>
                <a:gd name="T0" fmla="*/ 1327 w 1327"/>
                <a:gd name="T1" fmla="*/ 795 h 1056"/>
                <a:gd name="T2" fmla="*/ 1067 w 1327"/>
                <a:gd name="T3" fmla="*/ 1056 h 1056"/>
                <a:gd name="T4" fmla="*/ 533 w 1327"/>
                <a:gd name="T5" fmla="*/ 522 h 1056"/>
                <a:gd name="T6" fmla="*/ 260 w 1327"/>
                <a:gd name="T7" fmla="*/ 795 h 1056"/>
                <a:gd name="T8" fmla="*/ 0 w 1327"/>
                <a:gd name="T9" fmla="*/ 534 h 1056"/>
                <a:gd name="T10" fmla="*/ 272 w 1327"/>
                <a:gd name="T11" fmla="*/ 261 h 1056"/>
                <a:gd name="T12" fmla="*/ 533 w 1327"/>
                <a:gd name="T13" fmla="*/ 0 h 1056"/>
                <a:gd name="T14" fmla="*/ 1327 w 1327"/>
                <a:gd name="T15" fmla="*/ 795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7" h="1056">
                  <a:moveTo>
                    <a:pt x="1327" y="795"/>
                  </a:moveTo>
                  <a:lnTo>
                    <a:pt x="1067" y="1056"/>
                  </a:lnTo>
                  <a:lnTo>
                    <a:pt x="533" y="522"/>
                  </a:lnTo>
                  <a:lnTo>
                    <a:pt x="260" y="795"/>
                  </a:lnTo>
                  <a:lnTo>
                    <a:pt x="0" y="534"/>
                  </a:lnTo>
                  <a:lnTo>
                    <a:pt x="272" y="261"/>
                  </a:lnTo>
                  <a:lnTo>
                    <a:pt x="533" y="0"/>
                  </a:lnTo>
                  <a:lnTo>
                    <a:pt x="1327" y="7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 rot="2700000">
              <a:off x="17781471" y="7151343"/>
              <a:ext cx="440686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 smtClean="0">
                  <a:solidFill>
                    <a:schemeClr val="bg1"/>
                  </a:solidFill>
                  <a:latin typeface="Montserrat" charset="0"/>
                  <a:ea typeface="Montserrat" charset="0"/>
                  <a:cs typeface="Montserrat" charset="0"/>
                </a:rPr>
                <a:t>DDS</a:t>
              </a:r>
              <a:endParaRPr lang="en-US" sz="60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 rot="-2700000">
              <a:off x="19027970" y="6936148"/>
              <a:ext cx="263886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 smtClean="0">
                  <a:solidFill>
                    <a:srgbClr val="002060"/>
                  </a:solidFill>
                  <a:latin typeface="Montserrat" charset="0"/>
                  <a:ea typeface="Montserrat" charset="0"/>
                  <a:cs typeface="Montserrat" charset="0"/>
                </a:rPr>
                <a:t>Analytics</a:t>
              </a:r>
              <a:endParaRPr lang="en-US" sz="4000" b="1" dirty="0">
                <a:solidFill>
                  <a:srgbClr val="002060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593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8" b="7818"/>
          <a:stretch>
            <a:fillRect/>
          </a:stretch>
        </p:blipFill>
        <p:spPr/>
      </p:pic>
      <p:sp>
        <p:nvSpPr>
          <p:cNvPr id="23" name="Rectangle 7"/>
          <p:cNvSpPr>
            <a:spLocks noChangeArrowheads="1"/>
          </p:cNvSpPr>
          <p:nvPr/>
        </p:nvSpPr>
        <p:spPr bwMode="auto">
          <a:xfrm rot="16200000">
            <a:off x="22617460" y="5377113"/>
            <a:ext cx="7078861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500" b="1" i="0" u="none" strike="noStrike" cap="none" spc="600" normalizeH="0" baseline="0" dirty="0" smtClean="0">
                <a:ln>
                  <a:noFill/>
                </a:ln>
                <a:solidFill>
                  <a:srgbClr val="D9D9D9"/>
                </a:solidFill>
                <a:effectLst/>
                <a:latin typeface="Montserrat" panose="00000500000000000000" pitchFamily="2" charset="0"/>
              </a:rPr>
              <a:t>STOCK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500" b="1" spc="600" dirty="0" smtClean="0">
                <a:solidFill>
                  <a:srgbClr val="D9D9D9"/>
                </a:solidFill>
                <a:latin typeface="Montserrat" panose="00000500000000000000" pitchFamily="2" charset="0"/>
              </a:rPr>
              <a:t>HOLDER</a:t>
            </a:r>
            <a:endParaRPr kumimoji="0" lang="en-US" sz="2800" b="0" i="0" u="none" strike="noStrike" cap="none" spc="600" normalizeH="0" baseline="0" dirty="0" smtClean="0">
              <a:ln>
                <a:noFill/>
              </a:ln>
              <a:solidFill>
                <a:srgbClr val="D9D9D9"/>
              </a:solidFill>
              <a:effectLst/>
            </a:endParaRPr>
          </a:p>
        </p:txBody>
      </p:sp>
      <p:sp>
        <p:nvSpPr>
          <p:cNvPr id="24" name="Rectangle 360"/>
          <p:cNvSpPr>
            <a:spLocks noChangeArrowheads="1"/>
          </p:cNvSpPr>
          <p:nvPr/>
        </p:nvSpPr>
        <p:spPr bwMode="auto">
          <a:xfrm>
            <a:off x="16395519" y="2360902"/>
            <a:ext cx="5780853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 defTabSz="914400">
              <a:lnSpc>
                <a:spcPct val="150000"/>
              </a:lnSpc>
            </a:pP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Daestrunt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od qui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que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sectur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as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modi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cumqui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inus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si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bea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non nus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exeratio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. Mil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exerro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erferum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re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corro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omnient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quam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atiat</a:t>
            </a:r>
            <a:r>
              <a:rPr lang="en-US" sz="1800" dirty="0" smtClean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.</a:t>
            </a:r>
            <a:endParaRPr lang="en-US" sz="3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7" y="549910"/>
            <a:ext cx="51757024" cy="27933650"/>
          </a:xfrm>
          <a:prstGeom prst="rect">
            <a:avLst/>
          </a:prstGeom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39294" y="91440"/>
            <a:ext cx="1088919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4800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Principal Component Analysis | </a:t>
            </a:r>
            <a:r>
              <a:rPr lang="en-US" sz="48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PCA</a:t>
            </a:r>
            <a:endParaRPr kumimoji="0" lang="en-US" sz="1050" b="1" i="0" u="none" strike="noStrike" cap="none" normalizeH="0" baseline="0" dirty="0" smtClean="0">
              <a:ln>
                <a:noFill/>
              </a:ln>
              <a:solidFill>
                <a:srgbClr val="002A7E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5904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8" b="7818"/>
          <a:stretch>
            <a:fillRect/>
          </a:stretch>
        </p:blipFill>
        <p:spPr/>
      </p:pic>
      <p:sp>
        <p:nvSpPr>
          <p:cNvPr id="23" name="Rectangle 7"/>
          <p:cNvSpPr>
            <a:spLocks noChangeArrowheads="1"/>
          </p:cNvSpPr>
          <p:nvPr/>
        </p:nvSpPr>
        <p:spPr bwMode="auto">
          <a:xfrm rot="16200000">
            <a:off x="22617460" y="5377113"/>
            <a:ext cx="7078861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500" b="1" i="0" u="none" strike="noStrike" cap="none" spc="600" normalizeH="0" baseline="0" dirty="0" smtClean="0">
                <a:ln>
                  <a:noFill/>
                </a:ln>
                <a:solidFill>
                  <a:srgbClr val="D9D9D9"/>
                </a:solidFill>
                <a:effectLst/>
                <a:latin typeface="Montserrat" panose="00000500000000000000" pitchFamily="2" charset="0"/>
              </a:rPr>
              <a:t>STOCK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500" b="1" spc="600" dirty="0" smtClean="0">
                <a:solidFill>
                  <a:srgbClr val="D9D9D9"/>
                </a:solidFill>
                <a:latin typeface="Montserrat" panose="00000500000000000000" pitchFamily="2" charset="0"/>
              </a:rPr>
              <a:t>HOLDER</a:t>
            </a:r>
            <a:endParaRPr kumimoji="0" lang="en-US" sz="2800" b="0" i="0" u="none" strike="noStrike" cap="none" spc="600" normalizeH="0" baseline="0" dirty="0" smtClean="0">
              <a:ln>
                <a:noFill/>
              </a:ln>
              <a:solidFill>
                <a:srgbClr val="D9D9D9"/>
              </a:solidFill>
              <a:effectLst/>
            </a:endParaRPr>
          </a:p>
        </p:txBody>
      </p:sp>
      <p:sp>
        <p:nvSpPr>
          <p:cNvPr id="24" name="Rectangle 360"/>
          <p:cNvSpPr>
            <a:spLocks noChangeArrowheads="1"/>
          </p:cNvSpPr>
          <p:nvPr/>
        </p:nvSpPr>
        <p:spPr bwMode="auto">
          <a:xfrm>
            <a:off x="16395519" y="2360902"/>
            <a:ext cx="5780853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 defTabSz="914400">
              <a:lnSpc>
                <a:spcPct val="150000"/>
              </a:lnSpc>
            </a:pP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Daestrunt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od qui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que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sectur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as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modi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cumqui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inus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si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bea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non nus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exeratio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. Mil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exerro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erferum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re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corro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omnient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 quam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atiat</a:t>
            </a:r>
            <a:r>
              <a:rPr lang="en-US" sz="1800" dirty="0" smtClean="0">
                <a:solidFill>
                  <a:schemeClr val="bg1">
                    <a:lumMod val="65000"/>
                  </a:schemeClr>
                </a:solidFill>
                <a:latin typeface="Montserrat" panose="00000500000000000000" pitchFamily="2" charset="0"/>
              </a:rPr>
              <a:t>.</a:t>
            </a:r>
            <a:endParaRPr lang="en-US" sz="3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385531" y="87868"/>
            <a:ext cx="9489777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Count of Beer Brands</a:t>
            </a:r>
            <a:r>
              <a:rPr kumimoji="0" lang="en-US" sz="4800" i="0" u="none" strike="noStrike" cap="none" normalizeH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per</a:t>
            </a:r>
            <a:r>
              <a:rPr kumimoji="0" lang="en-US" sz="4800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sz="48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State</a:t>
            </a:r>
            <a:endParaRPr kumimoji="0" lang="en-US" sz="1050" b="1" i="0" u="none" strike="noStrike" cap="none" normalizeH="0" baseline="0" dirty="0" smtClean="0">
              <a:ln>
                <a:noFill/>
              </a:ln>
              <a:solidFill>
                <a:srgbClr val="002A7E"/>
              </a:solidFill>
              <a:effectLst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708660" y="10218420"/>
            <a:ext cx="16344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6207327" y="9572089"/>
            <a:ext cx="7970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002A7E"/>
                </a:solidFill>
                <a:latin typeface="Montserrat" panose="00000500000000000000" pitchFamily="2" charset="0"/>
              </a:rPr>
              <a:t>50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502920" y="8138160"/>
            <a:ext cx="20756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0302767" y="7560409"/>
            <a:ext cx="10118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002A7E"/>
                </a:solidFill>
                <a:latin typeface="Montserrat" panose="00000500000000000000" pitchFamily="2" charset="0"/>
              </a:rPr>
              <a:t>100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708660" y="6399951"/>
            <a:ext cx="22012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21764051" y="5822200"/>
            <a:ext cx="10118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150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639"/>
            <a:ext cx="51421103" cy="757704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660955" y="7079236"/>
            <a:ext cx="48305389" cy="711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15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8" b="7818"/>
          <a:stretch>
            <a:fillRect/>
          </a:stretch>
        </p:blipFill>
        <p:spPr/>
      </p:pic>
      <p:grpSp>
        <p:nvGrpSpPr>
          <p:cNvPr id="14" name="Group 13"/>
          <p:cNvGrpSpPr/>
          <p:nvPr/>
        </p:nvGrpSpPr>
        <p:grpSpPr>
          <a:xfrm>
            <a:off x="0" y="0"/>
            <a:ext cx="24387175" cy="13735878"/>
            <a:chOff x="0" y="-596348"/>
            <a:chExt cx="24396828" cy="1433222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-596348"/>
              <a:ext cx="24396828" cy="14332226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4030" y="-369128"/>
              <a:ext cx="3867177" cy="9016172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847318" y="399205"/>
            <a:ext cx="6692538" cy="738664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normalizeH="0" baseline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ABV vs</a:t>
            </a:r>
            <a:r>
              <a:rPr kumimoji="0" lang="en-US" sz="4800" b="1" i="0" u="none" strike="noStrike" cap="none" normalizeH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IBU p</a:t>
            </a:r>
            <a:r>
              <a:rPr kumimoji="0" lang="en-US" sz="4800" b="1" i="0" u="none" strike="noStrike" cap="none" normalizeH="0" baseline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er </a:t>
            </a:r>
            <a:r>
              <a:rPr kumimoji="0" lang="en-US" sz="48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State </a:t>
            </a:r>
            <a:endParaRPr kumimoji="0" lang="en-US" sz="1050" b="1" i="0" u="none" strike="noStrike" cap="none" normalizeH="0" baseline="0" dirty="0" smtClean="0">
              <a:ln>
                <a:noFill/>
              </a:ln>
              <a:solidFill>
                <a:srgbClr val="002A7E"/>
              </a:solidFill>
              <a:effectLst/>
            </a:endParaRPr>
          </a:p>
        </p:txBody>
      </p:sp>
      <p:sp>
        <p:nvSpPr>
          <p:cNvPr id="23" name="Rectangle 7"/>
          <p:cNvSpPr>
            <a:spLocks noChangeArrowheads="1"/>
          </p:cNvSpPr>
          <p:nvPr/>
        </p:nvSpPr>
        <p:spPr bwMode="auto">
          <a:xfrm rot="16200000">
            <a:off x="22617460" y="5377113"/>
            <a:ext cx="7078861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500" b="1" i="0" u="none" strike="noStrike" cap="none" spc="600" normalizeH="0" baseline="0" dirty="0" smtClean="0">
                <a:ln>
                  <a:noFill/>
                </a:ln>
                <a:solidFill>
                  <a:srgbClr val="D9D9D9"/>
                </a:solidFill>
                <a:effectLst/>
                <a:latin typeface="Montserrat" panose="00000500000000000000" pitchFamily="2" charset="0"/>
              </a:rPr>
              <a:t>STOCK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500" b="1" spc="600" dirty="0" smtClean="0">
                <a:solidFill>
                  <a:srgbClr val="D9D9D9"/>
                </a:solidFill>
                <a:latin typeface="Montserrat" panose="00000500000000000000" pitchFamily="2" charset="0"/>
              </a:rPr>
              <a:t>HOLDER</a:t>
            </a:r>
            <a:endParaRPr kumimoji="0" lang="en-US" sz="2800" b="0" i="0" u="none" strike="noStrike" cap="none" spc="600" normalizeH="0" baseline="0" dirty="0" smtClean="0">
              <a:ln>
                <a:noFill/>
              </a:ln>
              <a:solidFill>
                <a:srgbClr val="D9D9D9"/>
              </a:solidFill>
              <a:effectLst/>
            </a:endParaRPr>
          </a:p>
        </p:txBody>
      </p:sp>
      <p:sp>
        <p:nvSpPr>
          <p:cNvPr id="24" name="Rectangle 360"/>
          <p:cNvSpPr>
            <a:spLocks noChangeArrowheads="1"/>
          </p:cNvSpPr>
          <p:nvPr/>
        </p:nvSpPr>
        <p:spPr bwMode="auto">
          <a:xfrm>
            <a:off x="18202017" y="12084766"/>
            <a:ext cx="5780853" cy="87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 defTabSz="914400">
              <a:lnSpc>
                <a:spcPct val="150000"/>
              </a:lnSpc>
            </a:pPr>
            <a:r>
              <a:rPr lang="en-US" sz="20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Scatter plot of ABV vs IBU by state.  </a:t>
            </a:r>
          </a:p>
          <a:p>
            <a:pPr lvl="0" algn="r" defTabSz="914400">
              <a:lnSpc>
                <a:spcPct val="150000"/>
              </a:lnSpc>
            </a:pPr>
            <a:r>
              <a:rPr lang="en-US" sz="20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Colored by state.</a:t>
            </a:r>
            <a:endParaRPr lang="en-US" sz="2000" b="1" dirty="0">
              <a:solidFill>
                <a:srgbClr val="002A7E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18915115">
            <a:off x="6922275" y="8845397"/>
            <a:ext cx="6654251" cy="2743200"/>
          </a:xfrm>
          <a:prstGeom prst="ellipse">
            <a:avLst/>
          </a:prstGeom>
          <a:noFill/>
          <a:ln w="50800">
            <a:solidFill>
              <a:srgbClr val="002A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 rot="19658016">
            <a:off x="11638138" y="3400508"/>
            <a:ext cx="7419052" cy="4469830"/>
          </a:xfrm>
          <a:prstGeom prst="ellipse">
            <a:avLst/>
          </a:prstGeom>
          <a:noFill/>
          <a:ln w="50800">
            <a:solidFill>
              <a:srgbClr val="002A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816503" y="10039928"/>
            <a:ext cx="53928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b="1" smtClean="0">
                <a:solidFill>
                  <a:srgbClr val="002A7E"/>
                </a:solidFill>
                <a:latin typeface="Montserrat" panose="00000500000000000000" pitchFamily="2" charset="0"/>
              </a:rPr>
              <a:t>Higher Concentration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88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ChangeArrowheads="1"/>
          </p:cNvSpPr>
          <p:nvPr/>
        </p:nvSpPr>
        <p:spPr bwMode="auto">
          <a:xfrm rot="16200000">
            <a:off x="22617460" y="5377113"/>
            <a:ext cx="7078861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500" b="1" i="0" u="none" strike="noStrike" cap="none" spc="600" normalizeH="0" baseline="0" dirty="0" smtClean="0">
                <a:ln>
                  <a:noFill/>
                </a:ln>
                <a:solidFill>
                  <a:srgbClr val="D9D9D9"/>
                </a:solidFill>
                <a:effectLst/>
                <a:latin typeface="Montserrat" panose="00000500000000000000" pitchFamily="2" charset="0"/>
              </a:rPr>
              <a:t>STOCK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500" b="1" spc="600" dirty="0" smtClean="0">
                <a:solidFill>
                  <a:srgbClr val="D9D9D9"/>
                </a:solidFill>
                <a:latin typeface="Montserrat" panose="00000500000000000000" pitchFamily="2" charset="0"/>
              </a:rPr>
              <a:t>HOLDER</a:t>
            </a:r>
            <a:endParaRPr kumimoji="0" lang="en-US" sz="2800" b="0" i="0" u="none" strike="noStrike" cap="none" spc="600" normalizeH="0" baseline="0" dirty="0" smtClean="0">
              <a:ln>
                <a:noFill/>
              </a:ln>
              <a:solidFill>
                <a:srgbClr val="D9D9D9"/>
              </a:solidFill>
              <a:effectLst/>
            </a:endParaRPr>
          </a:p>
        </p:txBody>
      </p:sp>
      <p:sp>
        <p:nvSpPr>
          <p:cNvPr id="24" name="Rectangle 360"/>
          <p:cNvSpPr>
            <a:spLocks noChangeArrowheads="1"/>
          </p:cNvSpPr>
          <p:nvPr/>
        </p:nvSpPr>
        <p:spPr bwMode="auto">
          <a:xfrm>
            <a:off x="17800573" y="10947341"/>
            <a:ext cx="5780853" cy="1331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 defTabSz="914400">
              <a:lnSpc>
                <a:spcPct val="150000"/>
              </a:lnSpc>
            </a:pP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Daestrunt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od qui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que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sectur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as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modi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cumqui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inus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si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bea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non nus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exeratio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. Mil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exerro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erferum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re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corro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omnient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quam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atiat</a:t>
            </a:r>
            <a:r>
              <a:rPr lang="en-US" sz="2000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.</a:t>
            </a:r>
            <a:endParaRPr lang="en-US" sz="2000" dirty="0">
              <a:solidFill>
                <a:srgbClr val="002A7E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-13338" y="885175"/>
            <a:ext cx="24400513" cy="12523305"/>
            <a:chOff x="-1" y="-1"/>
            <a:chExt cx="24400513" cy="1252330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-1"/>
              <a:ext cx="24400513" cy="12523305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0528" y="184703"/>
              <a:ext cx="1317587" cy="2717524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265975" y="331215"/>
            <a:ext cx="6097823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ABV vs IBU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4800" b="1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All Available States</a:t>
            </a:r>
            <a:endParaRPr kumimoji="0" lang="en-US" sz="1050" b="1" i="0" u="none" strike="noStrike" cap="none" normalizeH="0" baseline="0" dirty="0" smtClean="0">
              <a:ln>
                <a:noFill/>
              </a:ln>
              <a:solidFill>
                <a:srgbClr val="002A7E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334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" y="0"/>
            <a:ext cx="24513411" cy="13716000"/>
            <a:chOff x="-1" y="0"/>
            <a:chExt cx="24513411" cy="13716000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0"/>
              <a:ext cx="24513411" cy="137160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7891" y="183322"/>
              <a:ext cx="1041400" cy="5080000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</p:grp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8755746" y="183322"/>
            <a:ext cx="6820778" cy="1477328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ABV</a:t>
            </a:r>
            <a:r>
              <a:rPr kumimoji="0" lang="en-US" sz="4800" b="1" i="0" u="none" strike="noStrike" cap="none" normalizeH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vs IBU </a:t>
            </a:r>
            <a:r>
              <a:rPr kumimoji="0" lang="en-US" sz="48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Heat Map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sz="30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All Available</a:t>
            </a:r>
            <a:r>
              <a:rPr kumimoji="0" lang="en-US" sz="3000" b="1" i="0" u="none" strike="noStrike" cap="none" normalizeH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kumimoji="0" lang="en-US" sz="30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States </a:t>
            </a:r>
            <a:endParaRPr kumimoji="0" lang="en-US" sz="3000" b="1" i="0" u="none" strike="noStrike" cap="none" normalizeH="0" baseline="0" dirty="0" smtClean="0">
              <a:ln>
                <a:noFill/>
              </a:ln>
              <a:solidFill>
                <a:srgbClr val="002A7E"/>
              </a:solidFill>
              <a:effectLst/>
            </a:endParaRPr>
          </a:p>
        </p:txBody>
      </p:sp>
      <p:sp>
        <p:nvSpPr>
          <p:cNvPr id="23" name="Rectangle 7"/>
          <p:cNvSpPr>
            <a:spLocks noChangeArrowheads="1"/>
          </p:cNvSpPr>
          <p:nvPr/>
        </p:nvSpPr>
        <p:spPr bwMode="auto">
          <a:xfrm rot="16200000">
            <a:off x="22617460" y="5377113"/>
            <a:ext cx="7078861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500" b="1" i="0" u="none" strike="noStrike" cap="none" spc="600" normalizeH="0" baseline="0" dirty="0" smtClean="0">
                <a:ln>
                  <a:noFill/>
                </a:ln>
                <a:solidFill>
                  <a:srgbClr val="D9D9D9"/>
                </a:solidFill>
                <a:effectLst/>
                <a:latin typeface="Montserrat" panose="00000500000000000000" pitchFamily="2" charset="0"/>
              </a:rPr>
              <a:t>STOCK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500" b="1" spc="600" dirty="0" smtClean="0">
                <a:solidFill>
                  <a:srgbClr val="D9D9D9"/>
                </a:solidFill>
                <a:latin typeface="Montserrat" panose="00000500000000000000" pitchFamily="2" charset="0"/>
              </a:rPr>
              <a:t>HOLDER</a:t>
            </a:r>
            <a:endParaRPr kumimoji="0" lang="en-US" sz="2800" b="0" i="0" u="none" strike="noStrike" cap="none" spc="600" normalizeH="0" baseline="0" dirty="0" smtClean="0">
              <a:ln>
                <a:noFill/>
              </a:ln>
              <a:solidFill>
                <a:srgbClr val="D9D9D9"/>
              </a:solidFill>
              <a:effectLst/>
            </a:endParaRPr>
          </a:p>
        </p:txBody>
      </p:sp>
      <p:sp>
        <p:nvSpPr>
          <p:cNvPr id="24" name="Rectangle 360"/>
          <p:cNvSpPr>
            <a:spLocks noChangeArrowheads="1"/>
          </p:cNvSpPr>
          <p:nvPr/>
        </p:nvSpPr>
        <p:spPr bwMode="auto">
          <a:xfrm>
            <a:off x="17800573" y="10947341"/>
            <a:ext cx="5780853" cy="1331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 defTabSz="914400">
              <a:lnSpc>
                <a:spcPct val="150000"/>
              </a:lnSpc>
            </a:pP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Daestrunt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od qui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que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sectur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as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modi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cumqui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inus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si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bea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non nus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exeratio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. Mil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exerro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erferum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re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corro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omnient</a:t>
            </a:r>
            <a:r>
              <a:rPr lang="en-US" sz="2000" dirty="0">
                <a:solidFill>
                  <a:srgbClr val="002A7E"/>
                </a:solidFill>
                <a:latin typeface="Montserrat" panose="00000500000000000000" pitchFamily="2" charset="0"/>
              </a:rPr>
              <a:t> quam </a:t>
            </a:r>
            <a:r>
              <a:rPr lang="en-US" sz="2000" dirty="0" err="1">
                <a:solidFill>
                  <a:srgbClr val="002A7E"/>
                </a:solidFill>
                <a:latin typeface="Montserrat" panose="00000500000000000000" pitchFamily="2" charset="0"/>
              </a:rPr>
              <a:t>atiat</a:t>
            </a:r>
            <a:r>
              <a:rPr lang="en-US" sz="2000" dirty="0" smtClean="0">
                <a:solidFill>
                  <a:srgbClr val="002A7E"/>
                </a:solidFill>
                <a:latin typeface="Montserrat" panose="00000500000000000000" pitchFamily="2" charset="0"/>
              </a:rPr>
              <a:t>.</a:t>
            </a:r>
            <a:endParaRPr lang="en-US" sz="2000" dirty="0">
              <a:solidFill>
                <a:srgbClr val="002A7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912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24466378" cy="13716000"/>
            <a:chOff x="0" y="0"/>
            <a:chExt cx="24466378" cy="137160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466378" cy="137160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762265" y="11607800"/>
              <a:ext cx="990600" cy="2108200"/>
            </a:xfrm>
            <a:prstGeom prst="rect">
              <a:avLst/>
            </a:prstGeom>
          </p:spPr>
        </p:pic>
      </p:grp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4484390" y="12292568"/>
            <a:ext cx="6416821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normalizeH="0" baseline="0" dirty="0" smtClean="0">
                <a:ln>
                  <a:noFill/>
                </a:ln>
                <a:solidFill>
                  <a:srgbClr val="002A7E"/>
                </a:solidFill>
                <a:effectLst/>
                <a:latin typeface="Montserrat" panose="00000500000000000000" pitchFamily="2" charset="0"/>
              </a:rPr>
              <a:t>ABV vs IBU Per State</a:t>
            </a:r>
            <a:endParaRPr kumimoji="0" lang="en-US" sz="1050" b="1" i="0" u="none" strike="noStrike" cap="none" normalizeH="0" baseline="0" dirty="0" smtClean="0">
              <a:ln>
                <a:noFill/>
              </a:ln>
              <a:solidFill>
                <a:srgbClr val="002A7E"/>
              </a:solidFill>
              <a:effectLst/>
            </a:endParaRPr>
          </a:p>
        </p:txBody>
      </p:sp>
      <p:sp>
        <p:nvSpPr>
          <p:cNvPr id="23" name="Rectangle 7"/>
          <p:cNvSpPr>
            <a:spLocks noChangeArrowheads="1"/>
          </p:cNvSpPr>
          <p:nvPr/>
        </p:nvSpPr>
        <p:spPr bwMode="auto">
          <a:xfrm rot="16200000">
            <a:off x="22617460" y="5377113"/>
            <a:ext cx="7078861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500" b="1" i="0" u="none" strike="noStrike" cap="none" spc="600" normalizeH="0" baseline="0" dirty="0" smtClean="0">
                <a:ln>
                  <a:noFill/>
                </a:ln>
                <a:solidFill>
                  <a:srgbClr val="D9D9D9"/>
                </a:solidFill>
                <a:effectLst/>
                <a:latin typeface="Montserrat" panose="00000500000000000000" pitchFamily="2" charset="0"/>
              </a:rPr>
              <a:t>STOCK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500" b="1" spc="600" dirty="0" smtClean="0">
                <a:solidFill>
                  <a:srgbClr val="D9D9D9"/>
                </a:solidFill>
                <a:latin typeface="Montserrat" panose="00000500000000000000" pitchFamily="2" charset="0"/>
              </a:rPr>
              <a:t>HOLDER</a:t>
            </a:r>
            <a:endParaRPr kumimoji="0" lang="en-US" sz="2800" b="0" i="0" u="none" strike="noStrike" cap="none" spc="600" normalizeH="0" baseline="0" dirty="0" smtClean="0">
              <a:ln>
                <a:noFill/>
              </a:ln>
              <a:solidFill>
                <a:srgbClr val="D9D9D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97591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4461</TotalTime>
  <Words>712</Words>
  <Application>Microsoft Macintosh PowerPoint</Application>
  <PresentationFormat>Custom</PresentationFormat>
  <Paragraphs>146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Calibri</vt:lpstr>
      <vt:lpstr>Courier New</vt:lpstr>
      <vt:lpstr>Montserrat</vt:lpstr>
      <vt:lpstr>Montserrat ExtraBold</vt:lpstr>
      <vt:lpstr>Montserrat Light</vt:lpstr>
      <vt:lpstr>Montserrat SemiBold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user</dc:creator>
  <cp:keywords/>
  <dc:description/>
  <cp:lastModifiedBy>Microsoft Office User</cp:lastModifiedBy>
  <cp:revision>163</cp:revision>
  <dcterms:created xsi:type="dcterms:W3CDTF">2019-01-02T03:13:52Z</dcterms:created>
  <dcterms:modified xsi:type="dcterms:W3CDTF">2019-04-15T17:00:26Z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roup">
    <vt:lpwstr>Heindel Adu, Amy Markum, Gabriel Gonzalez</vt:lpwstr>
  </property>
</Properties>
</file>

<file path=docProps/thumbnail.jpeg>
</file>